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9" r:id="rId3"/>
    <p:sldId id="331" r:id="rId4"/>
    <p:sldId id="402" r:id="rId5"/>
    <p:sldId id="274" r:id="rId6"/>
    <p:sldId id="332" r:id="rId7"/>
    <p:sldId id="403" r:id="rId8"/>
    <p:sldId id="404" r:id="rId9"/>
    <p:sldId id="405" r:id="rId10"/>
    <p:sldId id="406" r:id="rId11"/>
    <p:sldId id="407" r:id="rId12"/>
    <p:sldId id="410" r:id="rId13"/>
    <p:sldId id="411" r:id="rId14"/>
    <p:sldId id="408" r:id="rId15"/>
    <p:sldId id="409" r:id="rId16"/>
    <p:sldId id="412" r:id="rId17"/>
    <p:sldId id="413" r:id="rId18"/>
    <p:sldId id="414" r:id="rId19"/>
    <p:sldId id="415" r:id="rId20"/>
    <p:sldId id="416" r:id="rId21"/>
    <p:sldId id="417" r:id="rId22"/>
    <p:sldId id="421" r:id="rId23"/>
    <p:sldId id="423" r:id="rId24"/>
    <p:sldId id="418" r:id="rId25"/>
    <p:sldId id="422" r:id="rId26"/>
    <p:sldId id="419" r:id="rId27"/>
    <p:sldId id="420" r:id="rId28"/>
    <p:sldId id="267" r:id="rId29"/>
    <p:sldId id="424" r:id="rId30"/>
    <p:sldId id="401" r:id="rId31"/>
    <p:sldId id="363" r:id="rId32"/>
    <p:sldId id="365" r:id="rId33"/>
    <p:sldId id="366" r:id="rId34"/>
    <p:sldId id="364" r:id="rId35"/>
    <p:sldId id="348" r:id="rId36"/>
    <p:sldId id="31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DB42FDD-EA92-CD45-9A57-30F6423AE59B}">
          <p14:sldIdLst>
            <p14:sldId id="256"/>
            <p14:sldId id="269"/>
            <p14:sldId id="331"/>
            <p14:sldId id="402"/>
            <p14:sldId id="274"/>
            <p14:sldId id="332"/>
            <p14:sldId id="403"/>
            <p14:sldId id="404"/>
            <p14:sldId id="405"/>
            <p14:sldId id="406"/>
            <p14:sldId id="407"/>
            <p14:sldId id="410"/>
            <p14:sldId id="411"/>
            <p14:sldId id="408"/>
            <p14:sldId id="409"/>
            <p14:sldId id="412"/>
            <p14:sldId id="413"/>
            <p14:sldId id="414"/>
            <p14:sldId id="415"/>
            <p14:sldId id="416"/>
            <p14:sldId id="417"/>
            <p14:sldId id="421"/>
            <p14:sldId id="423"/>
            <p14:sldId id="418"/>
            <p14:sldId id="422"/>
            <p14:sldId id="419"/>
            <p14:sldId id="420"/>
            <p14:sldId id="267"/>
            <p14:sldId id="424"/>
            <p14:sldId id="401"/>
            <p14:sldId id="363"/>
            <p14:sldId id="365"/>
            <p14:sldId id="366"/>
            <p14:sldId id="364"/>
            <p14:sldId id="348"/>
            <p14:sldId id="314"/>
          </p14:sldIdLst>
        </p14:section>
        <p14:section name="Untitled Section" id="{92BD5ABD-E174-8E44-95E7-0AA7AEC924FB}">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06"/>
    <p:restoredTop sz="97155"/>
  </p:normalViewPr>
  <p:slideViewPr>
    <p:cSldViewPr snapToGrid="0" snapToObjects="1">
      <p:cViewPr varScale="1">
        <p:scale>
          <a:sx n="133" d="100"/>
          <a:sy n="133" d="100"/>
        </p:scale>
        <p:origin x="208" y="9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1C102-8CAE-D94E-9189-EF502ACF2D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17AE51-03B9-8049-ABC0-236A04492C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5D8858-DC82-FD43-BCD8-519E0A6BB67D}"/>
              </a:ext>
            </a:extLst>
          </p:cNvPr>
          <p:cNvSpPr>
            <a:spLocks noGrp="1"/>
          </p:cNvSpPr>
          <p:nvPr>
            <p:ph type="dt" sz="half" idx="10"/>
          </p:nvPr>
        </p:nvSpPr>
        <p:spPr/>
        <p:txBody>
          <a:bodyPr/>
          <a:lstStyle/>
          <a:p>
            <a:fld id="{452613F9-5559-4E45-B0D5-40A192769A77}" type="datetimeFigureOut">
              <a:rPr lang="en-US" smtClean="0"/>
              <a:t>6/16/21</a:t>
            </a:fld>
            <a:endParaRPr lang="en-US"/>
          </a:p>
        </p:txBody>
      </p:sp>
      <p:sp>
        <p:nvSpPr>
          <p:cNvPr id="5" name="Footer Placeholder 4">
            <a:extLst>
              <a:ext uri="{FF2B5EF4-FFF2-40B4-BE49-F238E27FC236}">
                <a16:creationId xmlns:a16="http://schemas.microsoft.com/office/drawing/2014/main" id="{26157ED2-2270-414A-AE58-BC9D040DDE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D875A-2974-274F-8AA6-94DC153844B5}"/>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722362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61B6E-E6A8-2140-9CC0-FBA8E76844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1DD074-DB1D-7B4D-8C03-8DDFA271B4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79BAD-1C90-F34A-8865-6F5914C8557F}"/>
              </a:ext>
            </a:extLst>
          </p:cNvPr>
          <p:cNvSpPr>
            <a:spLocks noGrp="1"/>
          </p:cNvSpPr>
          <p:nvPr>
            <p:ph type="dt" sz="half" idx="10"/>
          </p:nvPr>
        </p:nvSpPr>
        <p:spPr/>
        <p:txBody>
          <a:bodyPr/>
          <a:lstStyle/>
          <a:p>
            <a:fld id="{452613F9-5559-4E45-B0D5-40A192769A77}" type="datetimeFigureOut">
              <a:rPr lang="en-US" smtClean="0"/>
              <a:t>6/16/21</a:t>
            </a:fld>
            <a:endParaRPr lang="en-US"/>
          </a:p>
        </p:txBody>
      </p:sp>
      <p:sp>
        <p:nvSpPr>
          <p:cNvPr id="5" name="Footer Placeholder 4">
            <a:extLst>
              <a:ext uri="{FF2B5EF4-FFF2-40B4-BE49-F238E27FC236}">
                <a16:creationId xmlns:a16="http://schemas.microsoft.com/office/drawing/2014/main" id="{AED4E7FB-8940-DC4C-94D9-B491D0909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6B6AC-C47E-6146-801C-168B96087BEE}"/>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829684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0A2364-5065-7C40-B30F-297339D73D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D74320-D8B2-F14D-8645-C3E53A18E3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7172CA-95EA-294A-A64D-89F10D5C71EF}"/>
              </a:ext>
            </a:extLst>
          </p:cNvPr>
          <p:cNvSpPr>
            <a:spLocks noGrp="1"/>
          </p:cNvSpPr>
          <p:nvPr>
            <p:ph type="dt" sz="half" idx="10"/>
          </p:nvPr>
        </p:nvSpPr>
        <p:spPr/>
        <p:txBody>
          <a:bodyPr/>
          <a:lstStyle/>
          <a:p>
            <a:fld id="{452613F9-5559-4E45-B0D5-40A192769A77}" type="datetimeFigureOut">
              <a:rPr lang="en-US" smtClean="0"/>
              <a:t>6/16/21</a:t>
            </a:fld>
            <a:endParaRPr lang="en-US"/>
          </a:p>
        </p:txBody>
      </p:sp>
      <p:sp>
        <p:nvSpPr>
          <p:cNvPr id="5" name="Footer Placeholder 4">
            <a:extLst>
              <a:ext uri="{FF2B5EF4-FFF2-40B4-BE49-F238E27FC236}">
                <a16:creationId xmlns:a16="http://schemas.microsoft.com/office/drawing/2014/main" id="{0EE8A6A2-679B-C04F-9654-3098F33FC3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68A3E-1B80-2843-8F78-808ECBE6B8EE}"/>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723813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2F54F-21E1-DF4E-98C7-68F438BD82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6BDC6D-2518-444B-9F6B-38EB595940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DA098-829C-1D45-BB3E-810054DE3180}"/>
              </a:ext>
            </a:extLst>
          </p:cNvPr>
          <p:cNvSpPr>
            <a:spLocks noGrp="1"/>
          </p:cNvSpPr>
          <p:nvPr>
            <p:ph type="dt" sz="half" idx="10"/>
          </p:nvPr>
        </p:nvSpPr>
        <p:spPr/>
        <p:txBody>
          <a:bodyPr/>
          <a:lstStyle/>
          <a:p>
            <a:fld id="{452613F9-5559-4E45-B0D5-40A192769A77}" type="datetimeFigureOut">
              <a:rPr lang="en-US" smtClean="0"/>
              <a:t>6/16/21</a:t>
            </a:fld>
            <a:endParaRPr lang="en-US"/>
          </a:p>
        </p:txBody>
      </p:sp>
      <p:sp>
        <p:nvSpPr>
          <p:cNvPr id="5" name="Footer Placeholder 4">
            <a:extLst>
              <a:ext uri="{FF2B5EF4-FFF2-40B4-BE49-F238E27FC236}">
                <a16:creationId xmlns:a16="http://schemas.microsoft.com/office/drawing/2014/main" id="{F8E91B6E-C4A0-464E-A8D0-1150B4DBD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87715C-2FD4-254A-85FA-643A4DBCD759}"/>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46772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FB4F2-F4A6-D64F-A7AB-83074C474F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B83C0E-4581-CA4E-8E6C-6279EC4A3D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F590AF-6EB6-7B49-B7EF-9E59A916FA54}"/>
              </a:ext>
            </a:extLst>
          </p:cNvPr>
          <p:cNvSpPr>
            <a:spLocks noGrp="1"/>
          </p:cNvSpPr>
          <p:nvPr>
            <p:ph type="dt" sz="half" idx="10"/>
          </p:nvPr>
        </p:nvSpPr>
        <p:spPr/>
        <p:txBody>
          <a:bodyPr/>
          <a:lstStyle/>
          <a:p>
            <a:fld id="{452613F9-5559-4E45-B0D5-40A192769A77}" type="datetimeFigureOut">
              <a:rPr lang="en-US" smtClean="0"/>
              <a:t>6/16/21</a:t>
            </a:fld>
            <a:endParaRPr lang="en-US"/>
          </a:p>
        </p:txBody>
      </p:sp>
      <p:sp>
        <p:nvSpPr>
          <p:cNvPr id="5" name="Footer Placeholder 4">
            <a:extLst>
              <a:ext uri="{FF2B5EF4-FFF2-40B4-BE49-F238E27FC236}">
                <a16:creationId xmlns:a16="http://schemas.microsoft.com/office/drawing/2014/main" id="{8B6F4E4D-EC9F-7D42-A115-787076DD1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C33406-16B2-4B48-9B54-1DFE0D18C97D}"/>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104913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FCF59-2C26-594D-A1AD-0B12CBBF5C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7193E7-08E2-5441-861B-8A084F687D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5B199B-F78C-2D4D-B1E5-697E4D439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056036-A8A4-5E44-BB01-0B6BE3CC4B22}"/>
              </a:ext>
            </a:extLst>
          </p:cNvPr>
          <p:cNvSpPr>
            <a:spLocks noGrp="1"/>
          </p:cNvSpPr>
          <p:nvPr>
            <p:ph type="dt" sz="half" idx="10"/>
          </p:nvPr>
        </p:nvSpPr>
        <p:spPr/>
        <p:txBody>
          <a:bodyPr/>
          <a:lstStyle/>
          <a:p>
            <a:fld id="{452613F9-5559-4E45-B0D5-40A192769A77}" type="datetimeFigureOut">
              <a:rPr lang="en-US" smtClean="0"/>
              <a:t>6/16/21</a:t>
            </a:fld>
            <a:endParaRPr lang="en-US"/>
          </a:p>
        </p:txBody>
      </p:sp>
      <p:sp>
        <p:nvSpPr>
          <p:cNvPr id="6" name="Footer Placeholder 5">
            <a:extLst>
              <a:ext uri="{FF2B5EF4-FFF2-40B4-BE49-F238E27FC236}">
                <a16:creationId xmlns:a16="http://schemas.microsoft.com/office/drawing/2014/main" id="{12659AE6-0989-1D4B-85F8-99EC4D2BD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2DDBEA-B093-6842-991A-D86430A163EB}"/>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313188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CAD9A-2C14-CD48-AA8E-AEDDA4C768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F3CCE4-4BBD-A04E-90E9-FD50FBCBE0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6CB081-5675-A043-B62D-57A9792016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098AB7-6BE7-1C43-90A8-1EE2FB6D6C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1E6500-E4AB-D641-9640-B5C37B50A5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51E7FD-CF9A-4447-921F-2AB7242DC288}"/>
              </a:ext>
            </a:extLst>
          </p:cNvPr>
          <p:cNvSpPr>
            <a:spLocks noGrp="1"/>
          </p:cNvSpPr>
          <p:nvPr>
            <p:ph type="dt" sz="half" idx="10"/>
          </p:nvPr>
        </p:nvSpPr>
        <p:spPr/>
        <p:txBody>
          <a:bodyPr/>
          <a:lstStyle/>
          <a:p>
            <a:fld id="{452613F9-5559-4E45-B0D5-40A192769A77}" type="datetimeFigureOut">
              <a:rPr lang="en-US" smtClean="0"/>
              <a:t>6/16/21</a:t>
            </a:fld>
            <a:endParaRPr lang="en-US"/>
          </a:p>
        </p:txBody>
      </p:sp>
      <p:sp>
        <p:nvSpPr>
          <p:cNvPr id="8" name="Footer Placeholder 7">
            <a:extLst>
              <a:ext uri="{FF2B5EF4-FFF2-40B4-BE49-F238E27FC236}">
                <a16:creationId xmlns:a16="http://schemas.microsoft.com/office/drawing/2014/main" id="{CBE265BE-0F85-BC48-B468-23B0256D2D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1DEBA3-FC2A-3646-A7BF-66B7E5E2E5AC}"/>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41345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C85AB-8229-9C48-8718-57FF11BC20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F54899-9384-704D-BDD1-790F2FBE145A}"/>
              </a:ext>
            </a:extLst>
          </p:cNvPr>
          <p:cNvSpPr>
            <a:spLocks noGrp="1"/>
          </p:cNvSpPr>
          <p:nvPr>
            <p:ph type="dt" sz="half" idx="10"/>
          </p:nvPr>
        </p:nvSpPr>
        <p:spPr/>
        <p:txBody>
          <a:bodyPr/>
          <a:lstStyle/>
          <a:p>
            <a:fld id="{452613F9-5559-4E45-B0D5-40A192769A77}" type="datetimeFigureOut">
              <a:rPr lang="en-US" smtClean="0"/>
              <a:t>6/16/21</a:t>
            </a:fld>
            <a:endParaRPr lang="en-US"/>
          </a:p>
        </p:txBody>
      </p:sp>
      <p:sp>
        <p:nvSpPr>
          <p:cNvPr id="4" name="Footer Placeholder 3">
            <a:extLst>
              <a:ext uri="{FF2B5EF4-FFF2-40B4-BE49-F238E27FC236}">
                <a16:creationId xmlns:a16="http://schemas.microsoft.com/office/drawing/2014/main" id="{92AC35A1-4612-384D-986C-AE71AA30BD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0A9F8C-6FEB-3E40-AD31-3DB1BF7A5645}"/>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05064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0B1627-FDFA-9E48-B3EF-88F881F9F1FA}"/>
              </a:ext>
            </a:extLst>
          </p:cNvPr>
          <p:cNvSpPr>
            <a:spLocks noGrp="1"/>
          </p:cNvSpPr>
          <p:nvPr>
            <p:ph type="dt" sz="half" idx="10"/>
          </p:nvPr>
        </p:nvSpPr>
        <p:spPr/>
        <p:txBody>
          <a:bodyPr/>
          <a:lstStyle/>
          <a:p>
            <a:fld id="{452613F9-5559-4E45-B0D5-40A192769A77}" type="datetimeFigureOut">
              <a:rPr lang="en-US" smtClean="0"/>
              <a:t>6/16/21</a:t>
            </a:fld>
            <a:endParaRPr lang="en-US"/>
          </a:p>
        </p:txBody>
      </p:sp>
      <p:sp>
        <p:nvSpPr>
          <p:cNvPr id="3" name="Footer Placeholder 2">
            <a:extLst>
              <a:ext uri="{FF2B5EF4-FFF2-40B4-BE49-F238E27FC236}">
                <a16:creationId xmlns:a16="http://schemas.microsoft.com/office/drawing/2014/main" id="{E6EE5EA0-86FF-6D42-821D-E8FCE1A6B6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69B5A7-02CB-4641-96D0-447192A629BF}"/>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965752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29AB7-84BC-9848-A46B-159C3D2156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F93486-4270-F349-B271-12AB953B39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3B2775-6ADE-9C43-98A2-01C65A1F8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9372E-A5FC-734C-BCA1-87CE600F7344}"/>
              </a:ext>
            </a:extLst>
          </p:cNvPr>
          <p:cNvSpPr>
            <a:spLocks noGrp="1"/>
          </p:cNvSpPr>
          <p:nvPr>
            <p:ph type="dt" sz="half" idx="10"/>
          </p:nvPr>
        </p:nvSpPr>
        <p:spPr/>
        <p:txBody>
          <a:bodyPr/>
          <a:lstStyle/>
          <a:p>
            <a:fld id="{452613F9-5559-4E45-B0D5-40A192769A77}" type="datetimeFigureOut">
              <a:rPr lang="en-US" smtClean="0"/>
              <a:t>6/16/21</a:t>
            </a:fld>
            <a:endParaRPr lang="en-US"/>
          </a:p>
        </p:txBody>
      </p:sp>
      <p:sp>
        <p:nvSpPr>
          <p:cNvPr id="6" name="Footer Placeholder 5">
            <a:extLst>
              <a:ext uri="{FF2B5EF4-FFF2-40B4-BE49-F238E27FC236}">
                <a16:creationId xmlns:a16="http://schemas.microsoft.com/office/drawing/2014/main" id="{DCBCE260-D36D-9A4E-99F3-30E70D8D91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A11DDF-EFC0-6B49-8406-20EC55306288}"/>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816771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1328F-7D44-3F48-B6AD-DFD73F2154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A6645A-56FB-A94B-965E-7BB022A469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ECA1A9-0DC6-644E-9FD0-F810471A37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203876-4BDE-B745-B8EA-8914CC3583FA}"/>
              </a:ext>
            </a:extLst>
          </p:cNvPr>
          <p:cNvSpPr>
            <a:spLocks noGrp="1"/>
          </p:cNvSpPr>
          <p:nvPr>
            <p:ph type="dt" sz="half" idx="10"/>
          </p:nvPr>
        </p:nvSpPr>
        <p:spPr/>
        <p:txBody>
          <a:bodyPr/>
          <a:lstStyle/>
          <a:p>
            <a:fld id="{452613F9-5559-4E45-B0D5-40A192769A77}" type="datetimeFigureOut">
              <a:rPr lang="en-US" smtClean="0"/>
              <a:t>6/16/21</a:t>
            </a:fld>
            <a:endParaRPr lang="en-US"/>
          </a:p>
        </p:txBody>
      </p:sp>
      <p:sp>
        <p:nvSpPr>
          <p:cNvPr id="6" name="Footer Placeholder 5">
            <a:extLst>
              <a:ext uri="{FF2B5EF4-FFF2-40B4-BE49-F238E27FC236}">
                <a16:creationId xmlns:a16="http://schemas.microsoft.com/office/drawing/2014/main" id="{255EB9B8-D9E2-5D43-9EB8-43B126DCAD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A2045-184A-2347-BC56-0C7EC3CE07FB}"/>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108258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F9C7B1-57DA-6540-B1E6-CB13896B9D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3C2ED6-538A-3642-B51A-06ABEABC5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2AC4C6-134B-0345-A347-0E38A4C92E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2613F9-5559-4E45-B0D5-40A192769A77}" type="datetimeFigureOut">
              <a:rPr lang="en-US" smtClean="0"/>
              <a:t>6/16/21</a:t>
            </a:fld>
            <a:endParaRPr lang="en-US"/>
          </a:p>
        </p:txBody>
      </p:sp>
      <p:sp>
        <p:nvSpPr>
          <p:cNvPr id="5" name="Footer Placeholder 4">
            <a:extLst>
              <a:ext uri="{FF2B5EF4-FFF2-40B4-BE49-F238E27FC236}">
                <a16:creationId xmlns:a16="http://schemas.microsoft.com/office/drawing/2014/main" id="{3D4AC87B-7EFA-B144-9438-9DD8572D1E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AFD83C-D180-3545-A20D-1C4629A881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BBD6AE-91C4-FD40-893E-D04ED85CC1BE}" type="slidenum">
              <a:rPr lang="en-US" smtClean="0"/>
              <a:t>‹#›</a:t>
            </a:fld>
            <a:endParaRPr lang="en-US"/>
          </a:p>
        </p:txBody>
      </p:sp>
    </p:spTree>
    <p:extLst>
      <p:ext uri="{BB962C8B-B14F-4D97-AF65-F5344CB8AC3E}">
        <p14:creationId xmlns:p14="http://schemas.microsoft.com/office/powerpoint/2010/main" val="3346828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hyperlink" Target="https://vedabase.io/en/search/synonyms/?original=sahi%E1%B9%A3%E1%B9%87un%C4%81" TargetMode="External"/><Relationship Id="rId13" Type="http://schemas.openxmlformats.org/officeDocument/2006/relationships/hyperlink" Target="https://vedabase.io/en/search/synonyms/?original=sad%C4%81" TargetMode="External"/><Relationship Id="rId3" Type="http://schemas.openxmlformats.org/officeDocument/2006/relationships/hyperlink" Target="https://vedabase.io/en/search/synonyms/?original=api" TargetMode="External"/><Relationship Id="rId7" Type="http://schemas.openxmlformats.org/officeDocument/2006/relationships/hyperlink" Target="https://vedabase.io/en/search/synonyms/?original=iva" TargetMode="External"/><Relationship Id="rId12" Type="http://schemas.openxmlformats.org/officeDocument/2006/relationships/hyperlink" Target="https://vedabase.io/en/search/synonyms/?original=k%C4%ABrtan%C4%ABya%E1%B8%A5" TargetMode="External"/><Relationship Id="rId2" Type="http://schemas.openxmlformats.org/officeDocument/2006/relationships/hyperlink" Target="https://vedabase.io/en/search/synonyms/?original=t%E1%B9%9B%E1%B9%87%C4%81t"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taro%E1%B8%A5" TargetMode="External"/><Relationship Id="rId11" Type="http://schemas.openxmlformats.org/officeDocument/2006/relationships/hyperlink" Target="https://vedabase.io/en/search/synonyms/?original=dena" TargetMode="External"/><Relationship Id="rId5" Type="http://schemas.openxmlformats.org/officeDocument/2006/relationships/hyperlink" Target="https://vedabase.io/en/search/synonyms/?original=n%C4%ABcena" TargetMode="External"/><Relationship Id="rId10" Type="http://schemas.openxmlformats.org/officeDocument/2006/relationships/hyperlink" Target="https://vedabase.io/en/search/synonyms/?original=m%C4%81na" TargetMode="External"/><Relationship Id="rId4" Type="http://schemas.openxmlformats.org/officeDocument/2006/relationships/hyperlink" Target="https://vedabase.io/en/search/synonyms/?original=su" TargetMode="External"/><Relationship Id="rId9" Type="http://schemas.openxmlformats.org/officeDocument/2006/relationships/hyperlink" Target="https://vedabase.io/en/search/synonyms/?original=am%C4%81nin%C4%81" TargetMode="External"/><Relationship Id="rId14" Type="http://schemas.openxmlformats.org/officeDocument/2006/relationships/hyperlink" Target="https://vedabase.io/en/search/synonyms/?original=hari%E1%B8%A5" TargetMode="External"/></Relationships>
</file>

<file path=ppt/slides/_rels/slide17.xml.rels><?xml version="1.0" encoding="UTF-8" standalone="yes"?>
<Relationships xmlns="http://schemas.openxmlformats.org/package/2006/relationships"><Relationship Id="rId8" Type="http://schemas.openxmlformats.org/officeDocument/2006/relationships/hyperlink" Target="https://vedabase.io/en/search/synonyms/?original=loka" TargetMode="External"/><Relationship Id="rId13" Type="http://schemas.openxmlformats.org/officeDocument/2006/relationships/hyperlink" Target="https://vedabase.io/en/search/synonyms/?original=ka%E1%B9%87%E1%B9%ADhe" TargetMode="External"/><Relationship Id="rId3" Type="http://schemas.openxmlformats.org/officeDocument/2006/relationships/hyperlink" Target="https://vedabase.io/en/search/synonyms/?original=b%C4%81hu" TargetMode="External"/><Relationship Id="rId7" Type="http://schemas.openxmlformats.org/officeDocument/2006/relationships/hyperlink" Target="https://vedabase.io/en/search/synonyms/?original=sarva" TargetMode="External"/><Relationship Id="rId12" Type="http://schemas.openxmlformats.org/officeDocument/2006/relationships/hyperlink" Target="https://vedabase.io/en/search/synonyms/?original=para" TargetMode="External"/><Relationship Id="rId2" Type="http://schemas.openxmlformats.org/officeDocument/2006/relationships/hyperlink" Target="https://vedabase.io/en/search/synonyms/?original=%C5%ABrdhva"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C5%9Buna" TargetMode="External"/><Relationship Id="rId11" Type="http://schemas.openxmlformats.org/officeDocument/2006/relationships/hyperlink" Target="https://vedabase.io/en/search/synonyms/?original=g%C4%81%E1%B9%85thi" TargetMode="External"/><Relationship Id="rId5" Type="http://schemas.openxmlformats.org/officeDocument/2006/relationships/hyperlink" Target="https://vedabase.io/en/search/synonyms/?original=kaho%E1%B9%85" TargetMode="External"/><Relationship Id="rId15" Type="http://schemas.openxmlformats.org/officeDocument/2006/relationships/hyperlink" Target="https://vedabase.io/en/search/synonyms/?original=%C5%9Bloka" TargetMode="External"/><Relationship Id="rId10" Type="http://schemas.openxmlformats.org/officeDocument/2006/relationships/hyperlink" Target="https://vedabase.io/en/search/synonyms/?original=s%C5%ABtre" TargetMode="External"/><Relationship Id="rId4" Type="http://schemas.openxmlformats.org/officeDocument/2006/relationships/hyperlink" Target="https://vedabase.io/en/search/synonyms/?original=kari%E2%80%99" TargetMode="External"/><Relationship Id="rId9" Type="http://schemas.openxmlformats.org/officeDocument/2006/relationships/hyperlink" Target="https://vedabase.io/en/search/synonyms/?original=n%C4%81ma" TargetMode="External"/><Relationship Id="rId14" Type="http://schemas.openxmlformats.org/officeDocument/2006/relationships/hyperlink" Target="https://vedabase.io/en/search/synonyms/?original=ei" TargetMode="External"/></Relationships>
</file>

<file path=ppt/slides/_rels/slide18.xml.rels><?xml version="1.0" encoding="UTF-8" standalone="yes"?>
<Relationships xmlns="http://schemas.openxmlformats.org/package/2006/relationships"><Relationship Id="rId8" Type="http://schemas.openxmlformats.org/officeDocument/2006/relationships/hyperlink" Target="https://vedabase.io/en/search/synonyms/?original=ava%C5%9Bya" TargetMode="External"/><Relationship Id="rId13" Type="http://schemas.openxmlformats.org/officeDocument/2006/relationships/hyperlink" Target="https://vedabase.io/en/search/synonyms/?original=cara%E1%B9%87a" TargetMode="External"/><Relationship Id="rId3" Type="http://schemas.openxmlformats.org/officeDocument/2006/relationships/hyperlink" Target="https://vedabase.io/en/search/synonyms/?original=%C4%81j%C3%B1%C4%81ya" TargetMode="External"/><Relationship Id="rId7" Type="http://schemas.openxmlformats.org/officeDocument/2006/relationships/hyperlink" Target="https://vedabase.io/en/search/synonyms/?original=%C4%81cara%E1%B9%87a" TargetMode="External"/><Relationship Id="rId12" Type="http://schemas.openxmlformats.org/officeDocument/2006/relationships/hyperlink" Target="https://vedabase.io/en/search/synonyms/?original=k%E1%B9%9B%E1%B9%A3%E1%B9%87a" TargetMode="External"/><Relationship Id="rId2" Type="http://schemas.openxmlformats.org/officeDocument/2006/relationships/hyperlink" Target="https://vedabase.io/en/search/synonyms/?original=prabhu"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C5%9Bloka" TargetMode="External"/><Relationship Id="rId11" Type="http://schemas.openxmlformats.org/officeDocument/2006/relationships/hyperlink" Target="https://vedabase.io/en/search/synonyms/?original=%C5%9Br%C4%AB" TargetMode="External"/><Relationship Id="rId5" Type="http://schemas.openxmlformats.org/officeDocument/2006/relationships/hyperlink" Target="https://vedabase.io/en/search/synonyms/?original=ei" TargetMode="External"/><Relationship Id="rId10" Type="http://schemas.openxmlformats.org/officeDocument/2006/relationships/hyperlink" Target="https://vedabase.io/en/search/synonyms/?original=tabe" TargetMode="External"/><Relationship Id="rId4" Type="http://schemas.openxmlformats.org/officeDocument/2006/relationships/hyperlink" Target="https://vedabase.io/en/search/synonyms/?original=kara" TargetMode="External"/><Relationship Id="rId9" Type="http://schemas.openxmlformats.org/officeDocument/2006/relationships/hyperlink" Target="https://vedabase.io/en/search/synonyms/?original=p%C4%81ibe"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5" Type="http://schemas.openxmlformats.org/officeDocument/2006/relationships/image" Target="../media/image35.gif"/><Relationship Id="rId4" Type="http://schemas.openxmlformats.org/officeDocument/2006/relationships/image" Target="../media/image34.jpe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vedabase.io/en/search/synonyms/?original=sukha" TargetMode="External"/><Relationship Id="rId13" Type="http://schemas.openxmlformats.org/officeDocument/2006/relationships/hyperlink" Target="https://vedabase.io/en/search/synonyms/?original=anity%C4%81%E1%B8%A5" TargetMode="External"/><Relationship Id="rId3" Type="http://schemas.openxmlformats.org/officeDocument/2006/relationships/hyperlink" Target="https://vedabase.io/en/search/synonyms/?original=spar%C5%9B%C4%81%E1%B8%A5" TargetMode="External"/><Relationship Id="rId7" Type="http://schemas.openxmlformats.org/officeDocument/2006/relationships/hyperlink" Target="https://vedabase.io/en/search/synonyms/?original=u%E1%B9%A3%E1%B9%87a" TargetMode="External"/><Relationship Id="rId12" Type="http://schemas.openxmlformats.org/officeDocument/2006/relationships/hyperlink" Target="https://vedabase.io/en/search/synonyms/?original=ap%C4%81yina%E1%B8%A5" TargetMode="External"/><Relationship Id="rId2" Type="http://schemas.openxmlformats.org/officeDocument/2006/relationships/hyperlink" Target="https://vedabase.io/en/search/synonyms/?original=m%C4%81tr%C4%81" TargetMode="External"/><Relationship Id="rId16" Type="http://schemas.openxmlformats.org/officeDocument/2006/relationships/hyperlink" Target="https://vedabase.io/en/search/synonyms/?original=bh%C4%81rata"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C5%9B%C4%ABta" TargetMode="External"/><Relationship Id="rId11" Type="http://schemas.openxmlformats.org/officeDocument/2006/relationships/hyperlink" Target="https://vedabase.io/en/search/synonyms/?original=%C4%81gama" TargetMode="External"/><Relationship Id="rId5" Type="http://schemas.openxmlformats.org/officeDocument/2006/relationships/hyperlink" Target="https://vedabase.io/en/search/synonyms/?original=kaunteya" TargetMode="External"/><Relationship Id="rId15" Type="http://schemas.openxmlformats.org/officeDocument/2006/relationships/hyperlink" Target="https://vedabase.io/en/search/synonyms/?original=titik%E1%B9%A3asva" TargetMode="External"/><Relationship Id="rId10" Type="http://schemas.openxmlformats.org/officeDocument/2006/relationships/hyperlink" Target="https://vedabase.io/en/search/synonyms/?original=d%C4%81%E1%B8%A5" TargetMode="External"/><Relationship Id="rId4" Type="http://schemas.openxmlformats.org/officeDocument/2006/relationships/hyperlink" Target="https://vedabase.io/en/search/synonyms/?original=tu" TargetMode="External"/><Relationship Id="rId9" Type="http://schemas.openxmlformats.org/officeDocument/2006/relationships/hyperlink" Target="https://vedabase.io/en/search/synonyms/?original=du%E1%B8%A5kha" TargetMode="External"/><Relationship Id="rId14" Type="http://schemas.openxmlformats.org/officeDocument/2006/relationships/hyperlink" Target="https://vedabase.io/en/search/synonyms/?original=t%C4%81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D1520B01-A2E4-41C2-8A8F-7683F2508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BD4CF5-FF35-3140-88C1-B1883DDBCAB1}"/>
              </a:ext>
            </a:extLst>
          </p:cNvPr>
          <p:cNvSpPr>
            <a:spLocks noGrp="1"/>
          </p:cNvSpPr>
          <p:nvPr>
            <p:ph type="ctrTitle"/>
          </p:nvPr>
        </p:nvSpPr>
        <p:spPr>
          <a:xfrm>
            <a:off x="4061999" y="841375"/>
            <a:ext cx="3940760" cy="4054306"/>
          </a:xfrm>
        </p:spPr>
        <p:txBody>
          <a:bodyPr>
            <a:normAutofit fontScale="90000"/>
          </a:bodyPr>
          <a:lstStyle/>
          <a:p>
            <a:br>
              <a:rPr lang="en-US" sz="5200" b="1" dirty="0">
                <a:solidFill>
                  <a:schemeClr val="bg1"/>
                </a:solidFill>
              </a:rPr>
            </a:br>
            <a:br>
              <a:rPr lang="en-US" sz="5200" b="1" dirty="0">
                <a:solidFill>
                  <a:schemeClr val="bg1"/>
                </a:solidFill>
              </a:rPr>
            </a:br>
            <a:br>
              <a:rPr lang="en-US" sz="5200" b="1" dirty="0">
                <a:solidFill>
                  <a:schemeClr val="bg1"/>
                </a:solidFill>
              </a:rPr>
            </a:br>
            <a:r>
              <a:rPr lang="hi-IN" sz="5200" b="1">
                <a:solidFill>
                  <a:schemeClr val="bg1"/>
                </a:solidFill>
              </a:rPr>
              <a:t>सहनशीलता</a:t>
            </a:r>
            <a:br>
              <a:rPr lang="en-US" sz="5200" b="1" dirty="0">
                <a:solidFill>
                  <a:schemeClr val="bg1"/>
                </a:solidFill>
              </a:rPr>
            </a:br>
            <a:br>
              <a:rPr lang="en-US" sz="5200" b="1" dirty="0">
                <a:solidFill>
                  <a:schemeClr val="bg1"/>
                </a:solidFill>
              </a:rPr>
            </a:br>
            <a:r>
              <a:rPr lang="en-US" sz="5200" b="1" dirty="0">
                <a:solidFill>
                  <a:schemeClr val="bg1"/>
                </a:solidFill>
              </a:rPr>
              <a:t>Tolerate</a:t>
            </a:r>
            <a:br>
              <a:rPr lang="en-US" sz="5200" b="1" dirty="0">
                <a:solidFill>
                  <a:schemeClr val="bg1"/>
                </a:solidFill>
              </a:rPr>
            </a:br>
            <a:br>
              <a:rPr lang="en-US" sz="5200" dirty="0">
                <a:solidFill>
                  <a:schemeClr val="bg1"/>
                </a:solidFill>
              </a:rPr>
            </a:br>
            <a:endParaRPr lang="en-US" sz="5200" dirty="0">
              <a:solidFill>
                <a:schemeClr val="bg1"/>
              </a:solidFill>
            </a:endParaRPr>
          </a:p>
        </p:txBody>
      </p:sp>
      <p:sp>
        <p:nvSpPr>
          <p:cNvPr id="3" name="Subtitle 2">
            <a:extLst>
              <a:ext uri="{FF2B5EF4-FFF2-40B4-BE49-F238E27FC236}">
                <a16:creationId xmlns:a16="http://schemas.microsoft.com/office/drawing/2014/main" id="{87CB3B66-81D9-EB4D-9751-431488BE074A}"/>
              </a:ext>
            </a:extLst>
          </p:cNvPr>
          <p:cNvSpPr>
            <a:spLocks noGrp="1"/>
          </p:cNvSpPr>
          <p:nvPr>
            <p:ph type="subTitle" idx="1"/>
          </p:nvPr>
        </p:nvSpPr>
        <p:spPr>
          <a:xfrm>
            <a:off x="4354513" y="4337072"/>
            <a:ext cx="3506264" cy="1671616"/>
          </a:xfrm>
        </p:spPr>
        <p:txBody>
          <a:bodyPr>
            <a:normAutofit/>
          </a:bodyPr>
          <a:lstStyle/>
          <a:p>
            <a:r>
              <a:rPr lang="en-US" dirty="0">
                <a:solidFill>
                  <a:schemeClr val="bg1"/>
                </a:solidFill>
                <a:latin typeface="Balaram" pitchFamily="2" charset="0"/>
              </a:rPr>
              <a:t>Based on Bhagavat </a:t>
            </a:r>
            <a:r>
              <a:rPr lang="en-US" dirty="0" err="1">
                <a:solidFill>
                  <a:schemeClr val="bg1"/>
                </a:solidFill>
                <a:latin typeface="Balaram" pitchFamily="2" charset="0"/>
              </a:rPr>
              <a:t>Saptah</a:t>
            </a:r>
            <a:r>
              <a:rPr lang="en-US" dirty="0">
                <a:solidFill>
                  <a:schemeClr val="bg1"/>
                </a:solidFill>
                <a:latin typeface="Balaram" pitchFamily="2" charset="0"/>
              </a:rPr>
              <a:t> Lecture by HH </a:t>
            </a:r>
            <a:r>
              <a:rPr lang="en-US" dirty="0" err="1">
                <a:solidFill>
                  <a:schemeClr val="bg1"/>
                </a:solidFill>
                <a:latin typeface="Balaram" pitchFamily="2" charset="0"/>
              </a:rPr>
              <a:t>Maha</a:t>
            </a:r>
            <a:r>
              <a:rPr lang="en-US" dirty="0">
                <a:solidFill>
                  <a:schemeClr val="bg1"/>
                </a:solidFill>
                <a:latin typeface="Balaram" pitchFamily="2" charset="0"/>
              </a:rPr>
              <a:t> Vishnu Goswami Maharaj in Sydney</a:t>
            </a:r>
          </a:p>
          <a:p>
            <a:endParaRPr lang="en-US" dirty="0">
              <a:solidFill>
                <a:schemeClr val="bg1"/>
              </a:solidFill>
            </a:endParaRPr>
          </a:p>
        </p:txBody>
      </p:sp>
      <p:grpSp>
        <p:nvGrpSpPr>
          <p:cNvPr id="77" name="Group 76">
            <a:extLst>
              <a:ext uri="{FF2B5EF4-FFF2-40B4-BE49-F238E27FC236}">
                <a16:creationId xmlns:a16="http://schemas.microsoft.com/office/drawing/2014/main" id="{1F634C0A-A487-42AF-8DFD-4DAD62FE92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087640" cy="6858000"/>
            <a:chOff x="1" y="0"/>
            <a:chExt cx="4087640" cy="6858000"/>
          </a:xfrm>
          <a:effectLst>
            <a:outerShdw blurRad="381000" dist="152400" algn="ctr" rotWithShape="0">
              <a:srgbClr val="000000">
                <a:alpha val="10000"/>
              </a:srgbClr>
            </a:outerShdw>
          </a:effectLst>
        </p:grpSpPr>
        <p:sp>
          <p:nvSpPr>
            <p:cNvPr id="78" name="Freeform: Shape 77">
              <a:extLst>
                <a:ext uri="{FF2B5EF4-FFF2-40B4-BE49-F238E27FC236}">
                  <a16:creationId xmlns:a16="http://schemas.microsoft.com/office/drawing/2014/main" id="{7412B137-E115-42F2-8CF9-67E40B5D2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0779E94B-3A8C-4695-9DA1-2EDEFB170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2" descr="Image result for mahavishnu goswami maharaj">
            <a:extLst>
              <a:ext uri="{FF2B5EF4-FFF2-40B4-BE49-F238E27FC236}">
                <a16:creationId xmlns:a16="http://schemas.microsoft.com/office/drawing/2014/main" id="{AD42D7E8-BC2F-054C-A8BD-D1ECF54B35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502" r="15501" b="-1"/>
          <a:stretch/>
        </p:blipFill>
        <p:spPr bwMode="auto">
          <a:xfrm>
            <a:off x="20" y="10"/>
            <a:ext cx="3910064" cy="6857990"/>
          </a:xfrm>
          <a:custGeom>
            <a:avLst/>
            <a:gdLst/>
            <a:ahLst/>
            <a:cxnLst/>
            <a:rect l="l" t="t" r="r" b="b"/>
            <a:pathLst>
              <a:path w="3910084" h="6858000">
                <a:moveTo>
                  <a:pt x="0" y="0"/>
                </a:moveTo>
                <a:lnTo>
                  <a:pt x="2996382" y="0"/>
                </a:lnTo>
                <a:lnTo>
                  <a:pt x="3563333" y="1750276"/>
                </a:lnTo>
                <a:lnTo>
                  <a:pt x="3910084" y="6054385"/>
                </a:lnTo>
                <a:lnTo>
                  <a:pt x="3791309"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066EE5A2-0D35-4D6A-A5C7-1CA91F740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9" y="0"/>
            <a:ext cx="1339053" cy="6858000"/>
            <a:chOff x="2661507" y="0"/>
            <a:chExt cx="1339053" cy="6858000"/>
          </a:xfrm>
        </p:grpSpPr>
        <p:sp>
          <p:nvSpPr>
            <p:cNvPr id="82" name="Freeform: Shape 81">
              <a:extLst>
                <a:ext uri="{FF2B5EF4-FFF2-40B4-BE49-F238E27FC236}">
                  <a16:creationId xmlns:a16="http://schemas.microsoft.com/office/drawing/2014/main" id="{4DFBB771-C61C-4F38-ABBB-98A2D8476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Shape 82">
              <a:extLst>
                <a:ext uri="{FF2B5EF4-FFF2-40B4-BE49-F238E27FC236}">
                  <a16:creationId xmlns:a16="http://schemas.microsoft.com/office/drawing/2014/main" id="{A2432BD6-3DCC-4397-BD7F-3FE84F321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85" name="Group 84">
            <a:extLst>
              <a:ext uri="{FF2B5EF4-FFF2-40B4-BE49-F238E27FC236}">
                <a16:creationId xmlns:a16="http://schemas.microsoft.com/office/drawing/2014/main" id="{56AA1647-0DA6-4A17-B3E1-95D61BD54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4087640" cy="6858000"/>
            <a:chOff x="1" y="0"/>
            <a:chExt cx="4087640" cy="6858000"/>
          </a:xfrm>
          <a:effectLst>
            <a:outerShdw blurRad="381000" dist="152400" algn="ctr" rotWithShape="0">
              <a:srgbClr val="000000">
                <a:alpha val="10000"/>
              </a:srgbClr>
            </a:outerShdw>
          </a:effectLst>
        </p:grpSpPr>
        <p:sp>
          <p:nvSpPr>
            <p:cNvPr id="86" name="Freeform: Shape 85">
              <a:extLst>
                <a:ext uri="{FF2B5EF4-FFF2-40B4-BE49-F238E27FC236}">
                  <a16:creationId xmlns:a16="http://schemas.microsoft.com/office/drawing/2014/main" id="{1F1D8352-2F00-4057-8781-E455C455B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3BE70D92-7E07-4A6F-BD82-729F71C26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26" name="Picture 2" descr="dehino smin yatha dehe kaumaram yauvanam jara (Bg 2.13) 1966.03.11 NY by  Vaishnava Das Nrs on SoundCloud - Hear the world's sounds">
            <a:extLst>
              <a:ext uri="{FF2B5EF4-FFF2-40B4-BE49-F238E27FC236}">
                <a16:creationId xmlns:a16="http://schemas.microsoft.com/office/drawing/2014/main" id="{D46290D9-0127-D544-86B9-BE9E589390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93" r="25492"/>
          <a:stretch/>
        </p:blipFill>
        <p:spPr bwMode="auto">
          <a:xfrm>
            <a:off x="8281916" y="1"/>
            <a:ext cx="3910084" cy="6858000"/>
          </a:xfrm>
          <a:custGeom>
            <a:avLst/>
            <a:gdLst/>
            <a:ahLst/>
            <a:cxnLst/>
            <a:rect l="l" t="t" r="r" b="b"/>
            <a:pathLst>
              <a:path w="3910084" h="6858000">
                <a:moveTo>
                  <a:pt x="118775" y="0"/>
                </a:moveTo>
                <a:lnTo>
                  <a:pt x="3910084" y="0"/>
                </a:lnTo>
                <a:lnTo>
                  <a:pt x="3910084" y="6858000"/>
                </a:lnTo>
                <a:lnTo>
                  <a:pt x="913702" y="6858000"/>
                </a:lnTo>
                <a:lnTo>
                  <a:pt x="346751" y="5107724"/>
                </a:lnTo>
                <a:lnTo>
                  <a:pt x="0" y="803615"/>
                </a:lnTo>
                <a:close/>
              </a:path>
            </a:pathLst>
          </a:custGeom>
          <a:noFill/>
          <a:extLst>
            <a:ext uri="{909E8E84-426E-40DD-AFC4-6F175D3DCCD1}">
              <a14:hiddenFill xmlns:a14="http://schemas.microsoft.com/office/drawing/2010/main">
                <a:solidFill>
                  <a:srgbClr val="FFFFFF"/>
                </a:solidFill>
              </a14:hiddenFill>
            </a:ext>
          </a:extLst>
        </p:spPr>
      </p:pic>
      <p:grpSp>
        <p:nvGrpSpPr>
          <p:cNvPr id="89" name="Group 88">
            <a:extLst>
              <a:ext uri="{FF2B5EF4-FFF2-40B4-BE49-F238E27FC236}">
                <a16:creationId xmlns:a16="http://schemas.microsoft.com/office/drawing/2014/main" id="{08D20F07-CD49-4F17-BC00-9429DA80C5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59" y="-2"/>
            <a:ext cx="1339053" cy="6858000"/>
            <a:chOff x="2661507" y="0"/>
            <a:chExt cx="1339053" cy="6858000"/>
          </a:xfrm>
          <a:effectLst>
            <a:outerShdw blurRad="381000" dist="152400" dir="10800000" algn="r" rotWithShape="0">
              <a:prstClr val="black">
                <a:alpha val="10000"/>
              </a:prstClr>
            </a:outerShdw>
          </a:effectLst>
        </p:grpSpPr>
        <p:sp>
          <p:nvSpPr>
            <p:cNvPr id="90" name="Freeform: Shape 89">
              <a:extLst>
                <a:ext uri="{FF2B5EF4-FFF2-40B4-BE49-F238E27FC236}">
                  <a16:creationId xmlns:a16="http://schemas.microsoft.com/office/drawing/2014/main" id="{11F66703-4D0D-42DF-8150-991FE9F8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1" name="Freeform: Shape 90">
              <a:extLst>
                <a:ext uri="{FF2B5EF4-FFF2-40B4-BE49-F238E27FC236}">
                  <a16:creationId xmlns:a16="http://schemas.microsoft.com/office/drawing/2014/main" id="{E96840F9-95E6-4C98-BFE4-21B595423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22728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BC1064-2953-404D-8969-4CA0D61CD7AB}"/>
              </a:ext>
            </a:extLst>
          </p:cNvPr>
          <p:cNvPicPr>
            <a:picLocks noChangeAspect="1"/>
          </p:cNvPicPr>
          <p:nvPr/>
        </p:nvPicPr>
        <p:blipFill>
          <a:blip r:embed="rId2"/>
          <a:stretch>
            <a:fillRect/>
          </a:stretch>
        </p:blipFill>
        <p:spPr>
          <a:xfrm>
            <a:off x="1996105" y="177006"/>
            <a:ext cx="6794500" cy="1701800"/>
          </a:xfrm>
          <a:prstGeom prst="rect">
            <a:avLst/>
          </a:prstGeom>
        </p:spPr>
      </p:pic>
      <p:sp>
        <p:nvSpPr>
          <p:cNvPr id="2" name="Title 1">
            <a:extLst>
              <a:ext uri="{FF2B5EF4-FFF2-40B4-BE49-F238E27FC236}">
                <a16:creationId xmlns:a16="http://schemas.microsoft.com/office/drawing/2014/main" id="{D40BFE75-ED53-7D46-85D8-AC6B49F46855}"/>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0AB2DC72-7381-1F44-85A9-2539A3F89BFE}"/>
              </a:ext>
            </a:extLst>
          </p:cNvPr>
          <p:cNvPicPr>
            <a:picLocks noGrp="1" noChangeAspect="1"/>
          </p:cNvPicPr>
          <p:nvPr>
            <p:ph idx="1"/>
          </p:nvPr>
        </p:nvPicPr>
        <p:blipFill>
          <a:blip r:embed="rId3"/>
          <a:stretch>
            <a:fillRect/>
          </a:stretch>
        </p:blipFill>
        <p:spPr>
          <a:xfrm>
            <a:off x="2079057" y="1825624"/>
            <a:ext cx="6794499" cy="4855369"/>
          </a:xfrm>
          <a:prstGeom prst="rect">
            <a:avLst/>
          </a:prstGeom>
        </p:spPr>
      </p:pic>
    </p:spTree>
    <p:extLst>
      <p:ext uri="{BB962C8B-B14F-4D97-AF65-F5344CB8AC3E}">
        <p14:creationId xmlns:p14="http://schemas.microsoft.com/office/powerpoint/2010/main" val="12387402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8" name="Rectangle 191">
            <a:extLst>
              <a:ext uri="{FF2B5EF4-FFF2-40B4-BE49-F238E27FC236}">
                <a16:creationId xmlns:a16="http://schemas.microsoft.com/office/drawing/2014/main" id="{6B5E2835-4E47-45B3-9CFE-732FF7B05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inter vs. Summer | Scholastic.com | Summer lesson plans, Summer break  activities, Summer lesson">
            <a:extLst>
              <a:ext uri="{FF2B5EF4-FFF2-40B4-BE49-F238E27FC236}">
                <a16:creationId xmlns:a16="http://schemas.microsoft.com/office/drawing/2014/main" id="{3F4F7242-D7BA-2043-B6E0-FAA00F8DD9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54"/>
          <a:stretch/>
        </p:blipFill>
        <p:spPr bwMode="auto">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029" name="Freeform: Shape 192">
            <a:extLst>
              <a:ext uri="{FF2B5EF4-FFF2-40B4-BE49-F238E27FC236}">
                <a16:creationId xmlns:a16="http://schemas.microsoft.com/office/drawing/2014/main" id="{5B45AD5D-AA52-4F7B-9362-576A39AD9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D5D5D5"/>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4" name="Freeform: Shape 193">
            <a:extLst>
              <a:ext uri="{FF2B5EF4-FFF2-40B4-BE49-F238E27FC236}">
                <a16:creationId xmlns:a16="http://schemas.microsoft.com/office/drawing/2014/main" id="{AEDD7960-4866-4399-BEF6-DD1431AB4E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CD7C21-B477-7144-BF21-A9C41B9D6B84}"/>
              </a:ext>
            </a:extLst>
          </p:cNvPr>
          <p:cNvSpPr>
            <a:spLocks noGrp="1"/>
          </p:cNvSpPr>
          <p:nvPr>
            <p:ph type="title"/>
          </p:nvPr>
        </p:nvSpPr>
        <p:spPr>
          <a:xfrm>
            <a:off x="371094" y="1161288"/>
            <a:ext cx="3438144" cy="1124712"/>
          </a:xfrm>
        </p:spPr>
        <p:txBody>
          <a:bodyPr anchor="b">
            <a:normAutofit/>
          </a:bodyPr>
          <a:lstStyle/>
          <a:p>
            <a:r>
              <a:rPr lang="en-US" sz="2800"/>
              <a:t>Whatever comes goes </a:t>
            </a:r>
            <a:endParaRPr lang="en-US" sz="2800" dirty="0"/>
          </a:p>
        </p:txBody>
      </p:sp>
      <p:sp>
        <p:nvSpPr>
          <p:cNvPr id="195" name="Rectangle 19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6" name="Rectangle 19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48769C36-3935-0044-83CB-1CA7B5262251}"/>
              </a:ext>
            </a:extLst>
          </p:cNvPr>
          <p:cNvSpPr>
            <a:spLocks noGrp="1"/>
          </p:cNvSpPr>
          <p:nvPr>
            <p:ph idx="1"/>
          </p:nvPr>
        </p:nvSpPr>
        <p:spPr>
          <a:xfrm>
            <a:off x="371094" y="2718054"/>
            <a:ext cx="3438906" cy="3207258"/>
          </a:xfrm>
        </p:spPr>
        <p:txBody>
          <a:bodyPr anchor="t">
            <a:normAutofit/>
          </a:bodyPr>
          <a:lstStyle/>
          <a:p>
            <a:r>
              <a:rPr lang="en-US" sz="1700" dirty="0"/>
              <a:t>Stop excessive sense gratification</a:t>
            </a:r>
          </a:p>
          <a:p>
            <a:r>
              <a:rPr lang="en-US" sz="1700" dirty="0"/>
              <a:t>Whatever comes has to go</a:t>
            </a:r>
          </a:p>
          <a:p>
            <a:r>
              <a:rPr lang="en-US" sz="1700" dirty="0"/>
              <a:t>Be ready to tolerate</a:t>
            </a:r>
          </a:p>
          <a:p>
            <a:r>
              <a:rPr lang="en-US" sz="1700" dirty="0"/>
              <a:t>Do not fret, fear, blame or take revenge </a:t>
            </a:r>
          </a:p>
          <a:p>
            <a:r>
              <a:rPr lang="en-US" sz="1700" dirty="0"/>
              <a:t>Save time and remember Krishna</a:t>
            </a:r>
          </a:p>
          <a:p>
            <a:endParaRPr lang="en-US" sz="1700" dirty="0"/>
          </a:p>
        </p:txBody>
      </p:sp>
    </p:spTree>
    <p:extLst>
      <p:ext uri="{BB962C8B-B14F-4D97-AF65-F5344CB8AC3E}">
        <p14:creationId xmlns:p14="http://schemas.microsoft.com/office/powerpoint/2010/main" val="1017927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inter vs. Summer | Scholastic.com | Summer lesson plans, Summer break  activities, Summer lesson">
            <a:extLst>
              <a:ext uri="{FF2B5EF4-FFF2-40B4-BE49-F238E27FC236}">
                <a16:creationId xmlns:a16="http://schemas.microsoft.com/office/drawing/2014/main" id="{3F4F7242-D7BA-2043-B6E0-FAA00F8DD9B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54"/>
          <a:stretch/>
        </p:blipFill>
        <p:spPr bwMode="auto">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ACD7C21-B477-7144-BF21-A9C41B9D6B84}"/>
              </a:ext>
            </a:extLst>
          </p:cNvPr>
          <p:cNvSpPr>
            <a:spLocks noGrp="1"/>
          </p:cNvSpPr>
          <p:nvPr>
            <p:ph type="title"/>
          </p:nvPr>
        </p:nvSpPr>
        <p:spPr>
          <a:xfrm>
            <a:off x="139485" y="1161288"/>
            <a:ext cx="4107051" cy="1124712"/>
          </a:xfrm>
        </p:spPr>
        <p:txBody>
          <a:bodyPr anchor="b">
            <a:normAutofit/>
          </a:bodyPr>
          <a:lstStyle/>
          <a:p>
            <a:r>
              <a:rPr lang="hi-IN" sz="2800" dirty="0"/>
              <a:t>जो आता है चला जाता है</a:t>
            </a:r>
            <a:endParaRPr lang="en-US" sz="2800" dirty="0"/>
          </a:p>
        </p:txBody>
      </p:sp>
      <p:sp>
        <p:nvSpPr>
          <p:cNvPr id="3" name="Content Placeholder 2">
            <a:extLst>
              <a:ext uri="{FF2B5EF4-FFF2-40B4-BE49-F238E27FC236}">
                <a16:creationId xmlns:a16="http://schemas.microsoft.com/office/drawing/2014/main" id="{48769C36-3935-0044-83CB-1CA7B5262251}"/>
              </a:ext>
            </a:extLst>
          </p:cNvPr>
          <p:cNvSpPr>
            <a:spLocks noGrp="1"/>
          </p:cNvSpPr>
          <p:nvPr>
            <p:ph idx="1"/>
          </p:nvPr>
        </p:nvSpPr>
        <p:spPr>
          <a:xfrm>
            <a:off x="371093" y="2718054"/>
            <a:ext cx="3642967" cy="3207258"/>
          </a:xfrm>
        </p:spPr>
        <p:txBody>
          <a:bodyPr anchor="t">
            <a:normAutofit/>
          </a:bodyPr>
          <a:lstStyle/>
          <a:p>
            <a:r>
              <a:rPr lang="hi-IN" sz="1700" dirty="0"/>
              <a:t>अत्यधिक इन्द्रियतृप्ति बंद करो</a:t>
            </a:r>
            <a:endParaRPr lang="en-US" sz="1700" dirty="0"/>
          </a:p>
          <a:p>
            <a:r>
              <a:rPr lang="hi-IN" sz="1700" dirty="0"/>
              <a:t>सहन करने के लिए तैयार रहें</a:t>
            </a:r>
            <a:endParaRPr lang="en-US" sz="1700" dirty="0"/>
          </a:p>
          <a:p>
            <a:r>
              <a:rPr lang="hi-IN" sz="1700" dirty="0"/>
              <a:t>घबराओ मत, दोष मत </a:t>
            </a:r>
            <a:r>
              <a:rPr lang="hi-IN" sz="1800" dirty="0"/>
              <a:t>दो</a:t>
            </a:r>
            <a:r>
              <a:rPr lang="en-US" sz="1800" dirty="0"/>
              <a:t> </a:t>
            </a:r>
            <a:r>
              <a:rPr lang="hi-IN" sz="1700" dirty="0"/>
              <a:t>या बदला मत लो</a:t>
            </a:r>
            <a:endParaRPr lang="en-US" sz="1700" dirty="0"/>
          </a:p>
          <a:p>
            <a:r>
              <a:rPr lang="hi-IN" sz="1700" dirty="0"/>
              <a:t>समय बचाएं और कृष्ण को याद करें</a:t>
            </a:r>
            <a:endParaRPr lang="en-US" sz="1700" dirty="0"/>
          </a:p>
        </p:txBody>
      </p:sp>
    </p:spTree>
    <p:extLst>
      <p:ext uri="{BB962C8B-B14F-4D97-AF65-F5344CB8AC3E}">
        <p14:creationId xmlns:p14="http://schemas.microsoft.com/office/powerpoint/2010/main" val="1301679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82" name="Picture 10">
            <a:extLst>
              <a:ext uri="{FF2B5EF4-FFF2-40B4-BE49-F238E27FC236}">
                <a16:creationId xmlns:a16="http://schemas.microsoft.com/office/drawing/2014/main" id="{40B45B3D-78E0-B34D-BD72-724ABF3FB7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4835"/>
          <a:stretch/>
        </p:blipFill>
        <p:spPr bwMode="auto">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a:noFill/>
          <a:extLst>
            <a:ext uri="{909E8E84-426E-40DD-AFC4-6F175D3DCCD1}">
              <a14:hiddenFill xmlns:a14="http://schemas.microsoft.com/office/drawing/2010/main">
                <a:solidFill>
                  <a:srgbClr val="FFFFFF"/>
                </a:solidFill>
              </a14:hiddenFill>
            </a:ext>
          </a:extLst>
        </p:spPr>
      </p:pic>
      <p:pic>
        <p:nvPicPr>
          <p:cNvPr id="3078" name="Picture 6" descr="Why Chant Out Loud? - World Tribune">
            <a:extLst>
              <a:ext uri="{FF2B5EF4-FFF2-40B4-BE49-F238E27FC236}">
                <a16:creationId xmlns:a16="http://schemas.microsoft.com/office/drawing/2014/main" id="{A5EBE60C-3AEB-8A40-B102-332EC285C3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45" r="1145" b="1"/>
          <a:stretch/>
        </p:blipFill>
        <p:spPr bwMode="auto">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3080" name="Picture 8" descr="Opening of the Eyes – Soka Gakkai International - USA">
            <a:extLst>
              <a:ext uri="{FF2B5EF4-FFF2-40B4-BE49-F238E27FC236}">
                <a16:creationId xmlns:a16="http://schemas.microsoft.com/office/drawing/2014/main" id="{678BE885-CCA2-2C42-B403-3F87C73078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346"/>
          <a:stretch/>
        </p:blipFill>
        <p:spPr bwMode="auto">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193" name="Freeform: Shape 192">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4" name="Freeform: Shape 193">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2D808E6-4820-394A-9149-79DA56739A26}"/>
              </a:ext>
            </a:extLst>
          </p:cNvPr>
          <p:cNvSpPr>
            <a:spLocks noGrp="1"/>
          </p:cNvSpPr>
          <p:nvPr>
            <p:ph type="title"/>
          </p:nvPr>
        </p:nvSpPr>
        <p:spPr>
          <a:xfrm>
            <a:off x="448056" y="685800"/>
            <a:ext cx="2807208" cy="1325563"/>
          </a:xfrm>
        </p:spPr>
        <p:txBody>
          <a:bodyPr>
            <a:normAutofit/>
          </a:bodyPr>
          <a:lstStyle/>
          <a:p>
            <a:r>
              <a:rPr lang="en-US" sz="2800" dirty="0"/>
              <a:t>What to do in Misery?</a:t>
            </a:r>
          </a:p>
        </p:txBody>
      </p:sp>
      <p:sp>
        <p:nvSpPr>
          <p:cNvPr id="195" name="Rectangle 194">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6" name="Rectangle 195">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BD2A7F8-A12E-734F-9E1A-6A0955E7416C}"/>
              </a:ext>
            </a:extLst>
          </p:cNvPr>
          <p:cNvSpPr>
            <a:spLocks noGrp="1"/>
          </p:cNvSpPr>
          <p:nvPr>
            <p:ph idx="1"/>
          </p:nvPr>
        </p:nvSpPr>
        <p:spPr>
          <a:xfrm>
            <a:off x="448056" y="2258568"/>
            <a:ext cx="2807208" cy="3922776"/>
          </a:xfrm>
        </p:spPr>
        <p:txBody>
          <a:bodyPr>
            <a:normAutofit fontScale="92500" lnSpcReduction="10000"/>
          </a:bodyPr>
          <a:lstStyle/>
          <a:p>
            <a:r>
              <a:rPr lang="en-US" sz="1700" dirty="0"/>
              <a:t>Pray fervently to Lord in full surrender</a:t>
            </a:r>
          </a:p>
          <a:p>
            <a:r>
              <a:rPr lang="en-US" sz="1700" dirty="0"/>
              <a:t>Tolerate: Accept/Endure</a:t>
            </a:r>
          </a:p>
          <a:p>
            <a:r>
              <a:rPr lang="en-US" sz="1700" dirty="0"/>
              <a:t>Don’t worry </a:t>
            </a:r>
          </a:p>
          <a:p>
            <a:r>
              <a:rPr lang="en-US" sz="1700" dirty="0"/>
              <a:t>Don’t be angry or take revenge or think of hurting others</a:t>
            </a:r>
          </a:p>
          <a:p>
            <a:r>
              <a:rPr lang="en-US" sz="1700" dirty="0"/>
              <a:t>Introspect </a:t>
            </a:r>
          </a:p>
          <a:p>
            <a:pPr lvl="1"/>
            <a:r>
              <a:rPr lang="en-US" sz="1300" dirty="0"/>
              <a:t>think cause of misery &amp; how to improve behavior</a:t>
            </a:r>
          </a:p>
          <a:p>
            <a:pPr lvl="1"/>
            <a:r>
              <a:rPr lang="en-US" sz="1300" dirty="0"/>
              <a:t>how much harm you have done to others</a:t>
            </a:r>
          </a:p>
          <a:p>
            <a:r>
              <a:rPr lang="en-US" sz="1700" dirty="0"/>
              <a:t>Accept, see hand of Krishna</a:t>
            </a:r>
          </a:p>
          <a:p>
            <a:r>
              <a:rPr lang="en-US" sz="1700" dirty="0"/>
              <a:t>Utilize time in reading scriptures</a:t>
            </a:r>
          </a:p>
          <a:p>
            <a:endParaRPr lang="en-US" sz="1700" dirty="0"/>
          </a:p>
        </p:txBody>
      </p:sp>
    </p:spTree>
    <p:extLst>
      <p:ext uri="{BB962C8B-B14F-4D97-AF65-F5344CB8AC3E}">
        <p14:creationId xmlns:p14="http://schemas.microsoft.com/office/powerpoint/2010/main" val="2229606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A03AF-25CE-4D45-A2A4-A8B9E2A67072}"/>
              </a:ext>
            </a:extLst>
          </p:cNvPr>
          <p:cNvSpPr>
            <a:spLocks noGrp="1"/>
          </p:cNvSpPr>
          <p:nvPr>
            <p:ph type="title"/>
          </p:nvPr>
        </p:nvSpPr>
        <p:spPr/>
        <p:txBody>
          <a:bodyPr/>
          <a:lstStyle/>
          <a:p>
            <a:r>
              <a:rPr lang="en-US" dirty="0"/>
              <a:t>Sickness comes - it will go away</a:t>
            </a:r>
          </a:p>
        </p:txBody>
      </p:sp>
      <p:sp>
        <p:nvSpPr>
          <p:cNvPr id="3" name="Content Placeholder 2">
            <a:extLst>
              <a:ext uri="{FF2B5EF4-FFF2-40B4-BE49-F238E27FC236}">
                <a16:creationId xmlns:a16="http://schemas.microsoft.com/office/drawing/2014/main" id="{672AD39D-02AB-A34B-8CC1-6B7E38DB8C5D}"/>
              </a:ext>
            </a:extLst>
          </p:cNvPr>
          <p:cNvSpPr>
            <a:spLocks noGrp="1"/>
          </p:cNvSpPr>
          <p:nvPr>
            <p:ph idx="1"/>
          </p:nvPr>
        </p:nvSpPr>
        <p:spPr/>
        <p:txBody>
          <a:bodyPr>
            <a:normAutofit lnSpcReduction="10000"/>
          </a:bodyPr>
          <a:lstStyle/>
          <a:p>
            <a:r>
              <a:rPr lang="en-US" dirty="0"/>
              <a:t>Misery/sickness is caused due to excessive sense gratification</a:t>
            </a:r>
          </a:p>
          <a:p>
            <a:r>
              <a:rPr lang="en-US" dirty="0"/>
              <a:t>Every misery/sickness has its own duration</a:t>
            </a:r>
          </a:p>
          <a:p>
            <a:r>
              <a:rPr lang="en-US" dirty="0"/>
              <a:t>Leave it to Krishna, Tolerate a bit, it will go away automatically</a:t>
            </a:r>
          </a:p>
          <a:p>
            <a:r>
              <a:rPr lang="en-US" dirty="0"/>
              <a:t>Don’t stuff food/medicine into your stomach</a:t>
            </a:r>
          </a:p>
          <a:p>
            <a:r>
              <a:rPr lang="en-US" dirty="0"/>
              <a:t>Make arrangement for living force (</a:t>
            </a:r>
            <a:r>
              <a:rPr lang="en-US" i="1" dirty="0" err="1"/>
              <a:t>chetan</a:t>
            </a:r>
            <a:r>
              <a:rPr lang="en-US" dirty="0"/>
              <a:t> </a:t>
            </a:r>
            <a:r>
              <a:rPr lang="en-US" i="1" dirty="0"/>
              <a:t>shakti)</a:t>
            </a:r>
            <a:r>
              <a:rPr lang="en-US" dirty="0"/>
              <a:t> to move freely</a:t>
            </a:r>
          </a:p>
          <a:p>
            <a:r>
              <a:rPr lang="en-US" dirty="0"/>
              <a:t>When you feel uneasy – stop eating</a:t>
            </a:r>
          </a:p>
          <a:p>
            <a:r>
              <a:rPr lang="en-US" dirty="0"/>
              <a:t>Utilize the time thus saved to remember Krishna thru the scriptures</a:t>
            </a:r>
          </a:p>
          <a:p>
            <a:r>
              <a:rPr lang="en-US" dirty="0"/>
              <a:t>Krishna can be remembered via scriptures</a:t>
            </a:r>
          </a:p>
          <a:p>
            <a:r>
              <a:rPr lang="en-US" dirty="0"/>
              <a:t>We can see Krishna through </a:t>
            </a:r>
            <a:r>
              <a:rPr lang="en-US" i="1" dirty="0"/>
              <a:t>sastra </a:t>
            </a:r>
            <a:r>
              <a:rPr lang="en-US" i="1" dirty="0" err="1"/>
              <a:t>cakshu</a:t>
            </a:r>
            <a:r>
              <a:rPr lang="en-US" dirty="0"/>
              <a:t> and not </a:t>
            </a:r>
            <a:r>
              <a:rPr lang="en-US" i="1" dirty="0" err="1"/>
              <a:t>charma</a:t>
            </a:r>
            <a:r>
              <a:rPr lang="en-US" i="1" dirty="0"/>
              <a:t> </a:t>
            </a:r>
            <a:r>
              <a:rPr lang="en-US" i="1" dirty="0" err="1"/>
              <a:t>cakshu</a:t>
            </a:r>
            <a:endParaRPr lang="en-US" i="1" dirty="0"/>
          </a:p>
          <a:p>
            <a:endParaRPr lang="en-US" dirty="0"/>
          </a:p>
        </p:txBody>
      </p:sp>
    </p:spTree>
    <p:extLst>
      <p:ext uri="{BB962C8B-B14F-4D97-AF65-F5344CB8AC3E}">
        <p14:creationId xmlns:p14="http://schemas.microsoft.com/office/powerpoint/2010/main" val="20700546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A03AF-25CE-4D45-A2A4-A8B9E2A67072}"/>
              </a:ext>
            </a:extLst>
          </p:cNvPr>
          <p:cNvSpPr>
            <a:spLocks noGrp="1"/>
          </p:cNvSpPr>
          <p:nvPr>
            <p:ph type="title"/>
          </p:nvPr>
        </p:nvSpPr>
        <p:spPr/>
        <p:txBody>
          <a:bodyPr/>
          <a:lstStyle/>
          <a:p>
            <a:r>
              <a:rPr lang="hi-IN" dirty="0"/>
              <a:t>बीमारी आती है - चली जाएगी</a:t>
            </a:r>
            <a:endParaRPr lang="en-US" dirty="0"/>
          </a:p>
        </p:txBody>
      </p:sp>
      <p:sp>
        <p:nvSpPr>
          <p:cNvPr id="3" name="Content Placeholder 2">
            <a:extLst>
              <a:ext uri="{FF2B5EF4-FFF2-40B4-BE49-F238E27FC236}">
                <a16:creationId xmlns:a16="http://schemas.microsoft.com/office/drawing/2014/main" id="{672AD39D-02AB-A34B-8CC1-6B7E38DB8C5D}"/>
              </a:ext>
            </a:extLst>
          </p:cNvPr>
          <p:cNvSpPr>
            <a:spLocks noGrp="1"/>
          </p:cNvSpPr>
          <p:nvPr>
            <p:ph idx="1"/>
          </p:nvPr>
        </p:nvSpPr>
        <p:spPr>
          <a:xfrm>
            <a:off x="650929" y="1511085"/>
            <a:ext cx="10702871" cy="4981790"/>
          </a:xfrm>
        </p:spPr>
        <p:txBody>
          <a:bodyPr>
            <a:normAutofit/>
          </a:bodyPr>
          <a:lstStyle/>
          <a:p>
            <a:r>
              <a:rPr lang="hi-IN" dirty="0"/>
              <a:t>अत्यधिक इन्द्रियतृप्ति के कारण दुख/रोग होता है</a:t>
            </a:r>
            <a:endParaRPr lang="en-US" dirty="0"/>
          </a:p>
          <a:p>
            <a:r>
              <a:rPr lang="hi-IN" dirty="0"/>
              <a:t>हर दुख/बीमारी की अपनी अवधि होती है</a:t>
            </a:r>
            <a:endParaRPr lang="en-US" dirty="0"/>
          </a:p>
          <a:p>
            <a:r>
              <a:rPr lang="hi-IN" dirty="0"/>
              <a:t>कृष्ण पर छोड़ दो, थोड़ा सह लो, अपने आप चली जाएगी</a:t>
            </a:r>
            <a:endParaRPr lang="en-US" dirty="0"/>
          </a:p>
          <a:p>
            <a:r>
              <a:rPr lang="hi-IN" dirty="0"/>
              <a:t>अपने पेट में भोजन / दवा न भरें</a:t>
            </a:r>
            <a:endParaRPr lang="en-US" dirty="0"/>
          </a:p>
          <a:p>
            <a:r>
              <a:rPr lang="hi-IN" dirty="0"/>
              <a:t>चेतन शक्ति को स्वतंत्र रूप से चलने की व्यवस्था करें</a:t>
            </a:r>
            <a:endParaRPr lang="en-US" dirty="0"/>
          </a:p>
          <a:p>
            <a:r>
              <a:rPr lang="hi-IN" dirty="0"/>
              <a:t>जब आप असहज महसूस करते हैं</a:t>
            </a:r>
            <a:r>
              <a:rPr lang="en-US" dirty="0"/>
              <a:t> – </a:t>
            </a:r>
            <a:r>
              <a:rPr lang="hi-IN" dirty="0"/>
              <a:t>खाना बंद कर दें</a:t>
            </a:r>
            <a:endParaRPr lang="en-US" dirty="0"/>
          </a:p>
          <a:p>
            <a:r>
              <a:rPr lang="hi-IN" dirty="0"/>
              <a:t>शास्त्रों के माध्यम से कृष्ण को याद करने के लिए समय बचाएं</a:t>
            </a:r>
            <a:endParaRPr lang="en-US" dirty="0"/>
          </a:p>
          <a:p>
            <a:r>
              <a:rPr lang="hi-IN" dirty="0"/>
              <a:t>कृष्ण को शास्त्रों के माध्यम से याद किया जा सकता है</a:t>
            </a:r>
            <a:endParaRPr lang="en-US" dirty="0"/>
          </a:p>
          <a:p>
            <a:r>
              <a:rPr lang="hi-IN" dirty="0"/>
              <a:t>हम कृष्ण को शास्त्र चक्षु के माध्यम से देख सकते हैं,</a:t>
            </a:r>
            <a:r>
              <a:rPr lang="en-US" dirty="0"/>
              <a:t> </a:t>
            </a:r>
            <a:r>
              <a:rPr lang="hi-IN" dirty="0"/>
              <a:t>चर्म</a:t>
            </a:r>
            <a:r>
              <a:rPr lang="en-US" dirty="0"/>
              <a:t>  </a:t>
            </a:r>
            <a:r>
              <a:rPr lang="hi-IN" dirty="0"/>
              <a:t>चक्षु</a:t>
            </a:r>
            <a:r>
              <a:rPr lang="en-US" dirty="0"/>
              <a:t>  </a:t>
            </a:r>
            <a:r>
              <a:rPr lang="hi-IN" dirty="0"/>
              <a:t>से नहीं</a:t>
            </a:r>
            <a:endParaRPr lang="en-US" dirty="0"/>
          </a:p>
          <a:p>
            <a:endParaRPr lang="en-US" dirty="0"/>
          </a:p>
        </p:txBody>
      </p:sp>
    </p:spTree>
    <p:extLst>
      <p:ext uri="{BB962C8B-B14F-4D97-AF65-F5344CB8AC3E}">
        <p14:creationId xmlns:p14="http://schemas.microsoft.com/office/powerpoint/2010/main" val="15870047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8F86D-BB21-EC4F-B4C1-983EB624C241}"/>
              </a:ext>
            </a:extLst>
          </p:cNvPr>
          <p:cNvSpPr>
            <a:spLocks noGrp="1"/>
          </p:cNvSpPr>
          <p:nvPr>
            <p:ph type="title"/>
          </p:nvPr>
        </p:nvSpPr>
        <p:spPr/>
        <p:txBody>
          <a:bodyPr>
            <a:normAutofit/>
          </a:bodyPr>
          <a:lstStyle/>
          <a:p>
            <a:r>
              <a:rPr lang="en-US" i="1" dirty="0" err="1"/>
              <a:t>tṛṇād</a:t>
            </a:r>
            <a:r>
              <a:rPr lang="en-US" i="1" dirty="0"/>
              <a:t> </a:t>
            </a:r>
            <a:r>
              <a:rPr lang="en-US" i="1" dirty="0" err="1"/>
              <a:t>api</a:t>
            </a:r>
            <a:r>
              <a:rPr lang="en-US" i="1" dirty="0"/>
              <a:t> </a:t>
            </a:r>
            <a:r>
              <a:rPr lang="en-US" i="1" dirty="0" err="1"/>
              <a:t>su-nīcena</a:t>
            </a:r>
            <a:r>
              <a:rPr lang="en-US" i="1" dirty="0"/>
              <a:t> </a:t>
            </a:r>
            <a:r>
              <a:rPr lang="en-US" i="1" dirty="0" err="1"/>
              <a:t>taror</a:t>
            </a:r>
            <a:r>
              <a:rPr lang="en-US" i="1" dirty="0"/>
              <a:t> </a:t>
            </a:r>
            <a:r>
              <a:rPr lang="en-US" i="1" dirty="0" err="1"/>
              <a:t>iva</a:t>
            </a:r>
            <a:r>
              <a:rPr lang="en-US" i="1" dirty="0"/>
              <a:t> </a:t>
            </a:r>
            <a:r>
              <a:rPr lang="en-US" i="1" dirty="0" err="1"/>
              <a:t>sahiṣṇunā</a:t>
            </a:r>
            <a:br>
              <a:rPr lang="en-US" i="1" dirty="0"/>
            </a:br>
            <a:r>
              <a:rPr lang="en-US" i="1" dirty="0" err="1"/>
              <a:t>amāninā</a:t>
            </a:r>
            <a:r>
              <a:rPr lang="en-US" i="1" dirty="0"/>
              <a:t> </a:t>
            </a:r>
            <a:r>
              <a:rPr lang="en-US" i="1" dirty="0" err="1"/>
              <a:t>māna-dena</a:t>
            </a:r>
            <a:r>
              <a:rPr lang="en-US" i="1" dirty="0"/>
              <a:t> </a:t>
            </a:r>
            <a:r>
              <a:rPr lang="en-US" i="1" dirty="0" err="1"/>
              <a:t>kīrtanīyaḥ</a:t>
            </a:r>
            <a:r>
              <a:rPr lang="en-US" i="1" dirty="0"/>
              <a:t> </a:t>
            </a:r>
            <a:r>
              <a:rPr lang="en-US" i="1" dirty="0" err="1"/>
              <a:t>sadā</a:t>
            </a:r>
            <a:r>
              <a:rPr lang="en-US" i="1" dirty="0"/>
              <a:t> </a:t>
            </a:r>
            <a:r>
              <a:rPr lang="en-US" i="1" dirty="0" err="1"/>
              <a:t>hariḥ</a:t>
            </a:r>
            <a:endParaRPr lang="en-US" dirty="0"/>
          </a:p>
        </p:txBody>
      </p:sp>
      <p:sp>
        <p:nvSpPr>
          <p:cNvPr id="3" name="Content Placeholder 2">
            <a:extLst>
              <a:ext uri="{FF2B5EF4-FFF2-40B4-BE49-F238E27FC236}">
                <a16:creationId xmlns:a16="http://schemas.microsoft.com/office/drawing/2014/main" id="{ABD03991-9E0D-844E-BFEB-FA44AB74E346}"/>
              </a:ext>
            </a:extLst>
          </p:cNvPr>
          <p:cNvSpPr>
            <a:spLocks noGrp="1"/>
          </p:cNvSpPr>
          <p:nvPr>
            <p:ph idx="1"/>
          </p:nvPr>
        </p:nvSpPr>
        <p:spPr/>
        <p:txBody>
          <a:bodyPr>
            <a:normAutofit fontScale="92500" lnSpcReduction="10000"/>
          </a:bodyPr>
          <a:lstStyle/>
          <a:p>
            <a:pPr marL="0" indent="0">
              <a:buNone/>
            </a:pPr>
            <a:r>
              <a:rPr lang="en-US" sz="2000" i="1" dirty="0">
                <a:highlight>
                  <a:srgbClr val="FFFF00"/>
                </a:highlight>
                <a:hlinkClick r:id="rId2"/>
              </a:rPr>
              <a:t>tṛṇāt</a:t>
            </a:r>
            <a:r>
              <a:rPr lang="en-US" sz="2000" dirty="0">
                <a:highlight>
                  <a:srgbClr val="FFFF00"/>
                </a:highlight>
              </a:rPr>
              <a:t> </a:t>
            </a:r>
            <a:r>
              <a:rPr lang="en-US" sz="2000" i="1" dirty="0">
                <a:highlight>
                  <a:srgbClr val="FFFF00"/>
                </a:highlight>
                <a:hlinkClick r:id="rId3"/>
              </a:rPr>
              <a:t>api</a:t>
            </a:r>
            <a:r>
              <a:rPr lang="en-US" sz="2000" dirty="0">
                <a:highlight>
                  <a:srgbClr val="FFFF00"/>
                </a:highlight>
              </a:rPr>
              <a:t> — than downtrodden grass</a:t>
            </a:r>
            <a:r>
              <a:rPr lang="en-US" sz="2000" dirty="0"/>
              <a:t>; </a:t>
            </a:r>
            <a:r>
              <a:rPr lang="en-US" sz="2000" i="1" dirty="0" err="1">
                <a:hlinkClick r:id="rId4"/>
              </a:rPr>
              <a:t>su</a:t>
            </a:r>
            <a:r>
              <a:rPr lang="en-US" sz="2000" dirty="0" err="1"/>
              <a:t>-</a:t>
            </a:r>
            <a:r>
              <a:rPr lang="en-US" sz="2000" i="1" dirty="0" err="1">
                <a:hlinkClick r:id="rId5"/>
              </a:rPr>
              <a:t>nīcena</a:t>
            </a:r>
            <a:r>
              <a:rPr lang="en-US" sz="2000" dirty="0"/>
              <a:t> — being lower; </a:t>
            </a:r>
            <a:r>
              <a:rPr lang="en-US" sz="2000" i="1" dirty="0">
                <a:highlight>
                  <a:srgbClr val="FFFF00"/>
                </a:highlight>
                <a:hlinkClick r:id="rId6"/>
              </a:rPr>
              <a:t>taroḥ</a:t>
            </a:r>
            <a:r>
              <a:rPr lang="en-US" sz="2000" dirty="0">
                <a:highlight>
                  <a:srgbClr val="FFFF00"/>
                </a:highlight>
              </a:rPr>
              <a:t> — than a tree</a:t>
            </a:r>
            <a:r>
              <a:rPr lang="en-US" sz="2000" dirty="0"/>
              <a:t>; </a:t>
            </a:r>
            <a:r>
              <a:rPr lang="en-US" sz="2000" i="1" dirty="0">
                <a:hlinkClick r:id="rId7"/>
              </a:rPr>
              <a:t>iva</a:t>
            </a:r>
            <a:r>
              <a:rPr lang="en-US" sz="2000" dirty="0"/>
              <a:t> — like; </a:t>
            </a:r>
            <a:r>
              <a:rPr lang="en-US" sz="2000" i="1" dirty="0">
                <a:highlight>
                  <a:srgbClr val="FFFF00"/>
                </a:highlight>
                <a:hlinkClick r:id="rId8"/>
              </a:rPr>
              <a:t>sahiṣṇunā</a:t>
            </a:r>
            <a:r>
              <a:rPr lang="en-US" sz="2000" dirty="0">
                <a:highlight>
                  <a:srgbClr val="FFFF00"/>
                </a:highlight>
              </a:rPr>
              <a:t> — with tolerance</a:t>
            </a:r>
            <a:r>
              <a:rPr lang="en-US" sz="2000" dirty="0"/>
              <a:t>; </a:t>
            </a:r>
            <a:r>
              <a:rPr lang="en-US" sz="2000" i="1" dirty="0">
                <a:highlight>
                  <a:srgbClr val="FFFF00"/>
                </a:highlight>
                <a:hlinkClick r:id="rId9"/>
              </a:rPr>
              <a:t>amāninā</a:t>
            </a:r>
            <a:r>
              <a:rPr lang="en-US" sz="2000" dirty="0">
                <a:highlight>
                  <a:srgbClr val="FFFF00"/>
                </a:highlight>
              </a:rPr>
              <a:t> — without being puffed up by false pride; </a:t>
            </a:r>
            <a:r>
              <a:rPr lang="en-US" sz="2000" i="1" dirty="0" err="1">
                <a:highlight>
                  <a:srgbClr val="FFFF00"/>
                </a:highlight>
                <a:hlinkClick r:id="rId10"/>
              </a:rPr>
              <a:t>māna</a:t>
            </a:r>
            <a:r>
              <a:rPr lang="en-US" sz="2000" dirty="0" err="1">
                <a:highlight>
                  <a:srgbClr val="FFFF00"/>
                </a:highlight>
              </a:rPr>
              <a:t>-</a:t>
            </a:r>
            <a:r>
              <a:rPr lang="en-US" sz="2000" i="1" dirty="0" err="1">
                <a:highlight>
                  <a:srgbClr val="FFFF00"/>
                </a:highlight>
                <a:hlinkClick r:id="rId11"/>
              </a:rPr>
              <a:t>dena</a:t>
            </a:r>
            <a:r>
              <a:rPr lang="en-US" sz="2000" dirty="0">
                <a:highlight>
                  <a:srgbClr val="FFFF00"/>
                </a:highlight>
              </a:rPr>
              <a:t> — giving respect to all; </a:t>
            </a:r>
            <a:r>
              <a:rPr lang="en-US" sz="2000" i="1" dirty="0">
                <a:hlinkClick r:id="rId12"/>
              </a:rPr>
              <a:t>kīrtanīyaḥ</a:t>
            </a:r>
            <a:r>
              <a:rPr lang="en-US" sz="2000" dirty="0"/>
              <a:t> — to be chanted; </a:t>
            </a:r>
            <a:r>
              <a:rPr lang="en-US" sz="2000" i="1" dirty="0">
                <a:hlinkClick r:id="rId13"/>
              </a:rPr>
              <a:t>sadā</a:t>
            </a:r>
            <a:r>
              <a:rPr lang="en-US" sz="2000" dirty="0"/>
              <a:t> — always; </a:t>
            </a:r>
            <a:r>
              <a:rPr lang="en-US" sz="2000" i="1" dirty="0">
                <a:hlinkClick r:id="rId14"/>
              </a:rPr>
              <a:t>hariḥ</a:t>
            </a:r>
            <a:r>
              <a:rPr lang="en-US" sz="2000" dirty="0"/>
              <a:t> — the holy name of the Lord.</a:t>
            </a:r>
          </a:p>
          <a:p>
            <a:pPr marL="0" indent="0">
              <a:buNone/>
            </a:pPr>
            <a:endParaRPr lang="en-US" sz="2000" dirty="0"/>
          </a:p>
          <a:p>
            <a:pPr marL="0" indent="0">
              <a:buNone/>
            </a:pPr>
            <a:r>
              <a:rPr lang="en-US" b="1" dirty="0"/>
              <a:t>“One who thinks himself lower than the grass, who is more tolerant than a tree, and who does not expect personal honor yet is always prepared to give all respect to others can very easily always chant the holy name of the Lord.” [CC A.17.31 ]</a:t>
            </a:r>
          </a:p>
          <a:p>
            <a:pPr marL="0" indent="0">
              <a:buNone/>
            </a:pPr>
            <a:r>
              <a:rPr lang="en-US" dirty="0"/>
              <a:t>The </a:t>
            </a:r>
            <a:r>
              <a:rPr lang="en-US" dirty="0">
                <a:highlight>
                  <a:srgbClr val="FFFF00"/>
                </a:highlight>
              </a:rPr>
              <a:t>grass is specifically mentioned </a:t>
            </a:r>
            <a:r>
              <a:rPr lang="en-US" dirty="0"/>
              <a:t>in this verse because everyone tramples upon it yet the </a:t>
            </a:r>
            <a:r>
              <a:rPr lang="en-US" dirty="0">
                <a:highlight>
                  <a:srgbClr val="FFFF00"/>
                </a:highlight>
              </a:rPr>
              <a:t>grass never protests</a:t>
            </a:r>
            <a:r>
              <a:rPr lang="en-US" dirty="0"/>
              <a:t>. This example indicates that a </a:t>
            </a:r>
            <a:r>
              <a:rPr lang="en-US" dirty="0">
                <a:highlight>
                  <a:srgbClr val="FFFF00"/>
                </a:highlight>
              </a:rPr>
              <a:t>spiritual master or leader should not be proud of his position</a:t>
            </a:r>
            <a:r>
              <a:rPr lang="en-US" dirty="0"/>
              <a:t>; </a:t>
            </a:r>
            <a:r>
              <a:rPr lang="en-US" dirty="0">
                <a:highlight>
                  <a:srgbClr val="FFFF00"/>
                </a:highlight>
              </a:rPr>
              <a:t>being always humbler than an ordinary common man</a:t>
            </a:r>
            <a:r>
              <a:rPr lang="en-US" dirty="0"/>
              <a:t>, he should go on preaching the cult of </a:t>
            </a:r>
            <a:r>
              <a:rPr lang="en-US" dirty="0" err="1"/>
              <a:t>Caitanya</a:t>
            </a:r>
            <a:r>
              <a:rPr lang="en-US" dirty="0"/>
              <a:t> </a:t>
            </a:r>
            <a:r>
              <a:rPr lang="en-US" dirty="0" err="1"/>
              <a:t>Mahāprabhu</a:t>
            </a:r>
            <a:r>
              <a:rPr lang="en-US" dirty="0"/>
              <a:t> by chanting the Hare </a:t>
            </a:r>
            <a:r>
              <a:rPr lang="en-US" dirty="0" err="1"/>
              <a:t>Kṛṣṇa</a:t>
            </a:r>
            <a:r>
              <a:rPr lang="en-US" dirty="0"/>
              <a:t> </a:t>
            </a:r>
            <a:r>
              <a:rPr lang="en-US" i="1" dirty="0"/>
              <a:t>mantra.</a:t>
            </a:r>
            <a:endParaRPr lang="en-US" sz="2000" dirty="0"/>
          </a:p>
        </p:txBody>
      </p:sp>
    </p:spTree>
    <p:extLst>
      <p:ext uri="{BB962C8B-B14F-4D97-AF65-F5344CB8AC3E}">
        <p14:creationId xmlns:p14="http://schemas.microsoft.com/office/powerpoint/2010/main" val="37206008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DD226-641E-2D47-BD44-052B776229A3}"/>
              </a:ext>
            </a:extLst>
          </p:cNvPr>
          <p:cNvSpPr>
            <a:spLocks noGrp="1"/>
          </p:cNvSpPr>
          <p:nvPr>
            <p:ph type="title"/>
          </p:nvPr>
        </p:nvSpPr>
        <p:spPr/>
        <p:txBody>
          <a:bodyPr/>
          <a:lstStyle/>
          <a:p>
            <a:r>
              <a:rPr lang="en-US" i="1" dirty="0" err="1"/>
              <a:t>ūrdhva-bāhu</a:t>
            </a:r>
            <a:r>
              <a:rPr lang="en-US" i="1" dirty="0"/>
              <a:t> </a:t>
            </a:r>
            <a:r>
              <a:rPr lang="en-US" i="1" dirty="0" err="1"/>
              <a:t>kari</a:t>
            </a:r>
            <a:r>
              <a:rPr lang="en-US" i="1" dirty="0"/>
              <a:t>’ </a:t>
            </a:r>
            <a:r>
              <a:rPr lang="en-US" i="1" dirty="0" err="1"/>
              <a:t>kahoṅ</a:t>
            </a:r>
            <a:r>
              <a:rPr lang="en-US" i="1" dirty="0"/>
              <a:t>, </a:t>
            </a:r>
            <a:r>
              <a:rPr lang="en-US" i="1" dirty="0" err="1"/>
              <a:t>śuna</a:t>
            </a:r>
            <a:r>
              <a:rPr lang="en-US" i="1" dirty="0"/>
              <a:t>, </a:t>
            </a:r>
            <a:r>
              <a:rPr lang="en-US" i="1" dirty="0" err="1"/>
              <a:t>sarva-loka</a:t>
            </a:r>
            <a:br>
              <a:rPr lang="en-US" i="1" dirty="0"/>
            </a:br>
            <a:r>
              <a:rPr lang="en-US" i="1" dirty="0" err="1"/>
              <a:t>nāma-sūtre</a:t>
            </a:r>
            <a:r>
              <a:rPr lang="en-US" i="1" dirty="0"/>
              <a:t> </a:t>
            </a:r>
            <a:r>
              <a:rPr lang="en-US" i="1" dirty="0" err="1"/>
              <a:t>gāṅthi</a:t>
            </a:r>
            <a:r>
              <a:rPr lang="en-US" i="1" dirty="0"/>
              <a:t>’ para </a:t>
            </a:r>
            <a:r>
              <a:rPr lang="en-US" i="1" dirty="0" err="1"/>
              <a:t>kaṇṭhe</a:t>
            </a:r>
            <a:r>
              <a:rPr lang="en-US" i="1" dirty="0"/>
              <a:t> </a:t>
            </a:r>
            <a:r>
              <a:rPr lang="en-US" i="1" dirty="0" err="1"/>
              <a:t>ei</a:t>
            </a:r>
            <a:r>
              <a:rPr lang="en-US" i="1" dirty="0"/>
              <a:t> </a:t>
            </a:r>
            <a:r>
              <a:rPr lang="en-US" i="1" dirty="0" err="1"/>
              <a:t>śloka</a:t>
            </a:r>
            <a:endParaRPr lang="en-US" dirty="0"/>
          </a:p>
        </p:txBody>
      </p:sp>
      <p:sp>
        <p:nvSpPr>
          <p:cNvPr id="3" name="Content Placeholder 2">
            <a:extLst>
              <a:ext uri="{FF2B5EF4-FFF2-40B4-BE49-F238E27FC236}">
                <a16:creationId xmlns:a16="http://schemas.microsoft.com/office/drawing/2014/main" id="{BE0C940B-A16C-BA48-A75C-78EA6C9F26B4}"/>
              </a:ext>
            </a:extLst>
          </p:cNvPr>
          <p:cNvSpPr>
            <a:spLocks noGrp="1"/>
          </p:cNvSpPr>
          <p:nvPr>
            <p:ph idx="1"/>
          </p:nvPr>
        </p:nvSpPr>
        <p:spPr/>
        <p:txBody>
          <a:bodyPr>
            <a:normAutofit fontScale="70000" lnSpcReduction="20000"/>
          </a:bodyPr>
          <a:lstStyle/>
          <a:p>
            <a:pPr marL="0" indent="0">
              <a:buNone/>
            </a:pPr>
            <a:r>
              <a:rPr lang="en-US" sz="2000" i="1" dirty="0" err="1">
                <a:hlinkClick r:id="rId2"/>
              </a:rPr>
              <a:t>ūrdhva</a:t>
            </a:r>
            <a:r>
              <a:rPr lang="en-US" sz="2000" dirty="0" err="1"/>
              <a:t>-</a:t>
            </a:r>
            <a:r>
              <a:rPr lang="en-US" sz="2000" i="1" dirty="0" err="1">
                <a:hlinkClick r:id="rId3"/>
              </a:rPr>
              <a:t>bāhu</a:t>
            </a:r>
            <a:r>
              <a:rPr lang="en-US" sz="2000" dirty="0"/>
              <a:t> — raising my hands; </a:t>
            </a:r>
            <a:r>
              <a:rPr lang="en-US" sz="2000" i="1" dirty="0">
                <a:hlinkClick r:id="rId4"/>
              </a:rPr>
              <a:t>kari’</a:t>
            </a:r>
            <a:r>
              <a:rPr lang="en-US" sz="2000" dirty="0"/>
              <a:t> — doing so; </a:t>
            </a:r>
            <a:r>
              <a:rPr lang="en-US" sz="2000" i="1" dirty="0">
                <a:hlinkClick r:id="rId5"/>
              </a:rPr>
              <a:t>kahoṅ</a:t>
            </a:r>
            <a:r>
              <a:rPr lang="en-US" sz="2000" dirty="0"/>
              <a:t> — I declare; </a:t>
            </a:r>
            <a:r>
              <a:rPr lang="en-US" sz="2000" i="1" dirty="0">
                <a:hlinkClick r:id="rId6"/>
              </a:rPr>
              <a:t>śuna</a:t>
            </a:r>
            <a:r>
              <a:rPr lang="en-US" sz="2000" dirty="0"/>
              <a:t> — please hear; </a:t>
            </a:r>
            <a:r>
              <a:rPr lang="en-US" sz="2000" i="1" dirty="0" err="1">
                <a:hlinkClick r:id="rId7"/>
              </a:rPr>
              <a:t>sarva</a:t>
            </a:r>
            <a:r>
              <a:rPr lang="en-US" sz="2000" dirty="0" err="1"/>
              <a:t>-</a:t>
            </a:r>
            <a:r>
              <a:rPr lang="en-US" sz="2000" i="1" dirty="0" err="1">
                <a:hlinkClick r:id="rId8"/>
              </a:rPr>
              <a:t>loka</a:t>
            </a:r>
            <a:r>
              <a:rPr lang="en-US" sz="2000" dirty="0"/>
              <a:t> — all persons; </a:t>
            </a:r>
            <a:r>
              <a:rPr lang="en-US" sz="2000" i="1" dirty="0">
                <a:hlinkClick r:id="rId9"/>
              </a:rPr>
              <a:t>nāma</a:t>
            </a:r>
            <a:r>
              <a:rPr lang="en-US" sz="2000" dirty="0"/>
              <a:t> — of the holy name; </a:t>
            </a:r>
            <a:r>
              <a:rPr lang="en-US" sz="2000" i="1" dirty="0">
                <a:hlinkClick r:id="rId10"/>
              </a:rPr>
              <a:t>sūtre</a:t>
            </a:r>
            <a:r>
              <a:rPr lang="en-US" sz="2000" dirty="0"/>
              <a:t> — on the thread; </a:t>
            </a:r>
            <a:r>
              <a:rPr lang="en-US" sz="2000" i="1" dirty="0">
                <a:hlinkClick r:id="rId11"/>
              </a:rPr>
              <a:t>gāṅthi</a:t>
            </a:r>
            <a:r>
              <a:rPr lang="en-US" sz="2000" dirty="0"/>
              <a:t> — stringing; </a:t>
            </a:r>
            <a:r>
              <a:rPr lang="en-US" sz="2000" i="1" dirty="0">
                <a:hlinkClick r:id="rId12"/>
              </a:rPr>
              <a:t>para</a:t>
            </a:r>
            <a:r>
              <a:rPr lang="en-US" sz="2000" dirty="0"/>
              <a:t> — get it; </a:t>
            </a:r>
            <a:r>
              <a:rPr lang="en-US" sz="2000" i="1" dirty="0">
                <a:hlinkClick r:id="rId13"/>
              </a:rPr>
              <a:t>kaṇṭhe</a:t>
            </a:r>
            <a:r>
              <a:rPr lang="en-US" sz="2000" dirty="0"/>
              <a:t> — on the neck; </a:t>
            </a:r>
            <a:r>
              <a:rPr lang="en-US" sz="2000" i="1" dirty="0">
                <a:hlinkClick r:id="rId14"/>
              </a:rPr>
              <a:t>ei</a:t>
            </a:r>
            <a:r>
              <a:rPr lang="en-US" sz="2000" dirty="0"/>
              <a:t> — this; </a:t>
            </a:r>
            <a:r>
              <a:rPr lang="en-US" sz="2000" i="1" dirty="0">
                <a:hlinkClick r:id="rId15"/>
              </a:rPr>
              <a:t>śloka</a:t>
            </a:r>
            <a:r>
              <a:rPr lang="en-US" sz="2000" dirty="0"/>
              <a:t> — verse.</a:t>
            </a:r>
          </a:p>
          <a:p>
            <a:pPr marL="0" indent="0">
              <a:buNone/>
            </a:pPr>
            <a:endParaRPr lang="en-US" b="1" dirty="0"/>
          </a:p>
          <a:p>
            <a:pPr marL="0" indent="0">
              <a:buNone/>
            </a:pPr>
            <a:r>
              <a:rPr lang="en-US" b="1" dirty="0"/>
              <a:t>Raising my hands, I declare, “Everyone please hear me! </a:t>
            </a:r>
            <a:r>
              <a:rPr lang="en-US" b="1" dirty="0">
                <a:highlight>
                  <a:srgbClr val="FFFF00"/>
                </a:highlight>
              </a:rPr>
              <a:t>String this verse on the thread of the holy name and wear it on your neck for continuous remembrance.</a:t>
            </a:r>
            <a:r>
              <a:rPr lang="en-US" b="1" dirty="0"/>
              <a:t>” [CC A.17.32 ]</a:t>
            </a:r>
          </a:p>
          <a:p>
            <a:pPr marL="0" indent="0">
              <a:buNone/>
            </a:pPr>
            <a:endParaRPr lang="en-US" dirty="0"/>
          </a:p>
          <a:p>
            <a:pPr marL="0" indent="0">
              <a:buNone/>
            </a:pPr>
            <a:r>
              <a:rPr lang="en-US" dirty="0"/>
              <a:t>When chanting the Hare </a:t>
            </a:r>
            <a:r>
              <a:rPr lang="en-US" dirty="0" err="1"/>
              <a:t>Kṛṣṇa</a:t>
            </a:r>
            <a:r>
              <a:rPr lang="en-US" dirty="0"/>
              <a:t> </a:t>
            </a:r>
            <a:r>
              <a:rPr lang="en-US" i="1" dirty="0" err="1"/>
              <a:t>mahā</a:t>
            </a:r>
            <a:r>
              <a:rPr lang="en-US" i="1" dirty="0"/>
              <a:t>-mantra,</a:t>
            </a:r>
            <a:r>
              <a:rPr lang="en-US" dirty="0"/>
              <a:t> in the beginning one may commit </a:t>
            </a:r>
            <a:r>
              <a:rPr lang="en-US" dirty="0">
                <a:highlight>
                  <a:srgbClr val="FFFF00"/>
                </a:highlight>
              </a:rPr>
              <a:t>many offenses</a:t>
            </a:r>
            <a:r>
              <a:rPr lang="en-US" dirty="0"/>
              <a:t>, which are called </a:t>
            </a:r>
            <a:r>
              <a:rPr lang="en-US" i="1" dirty="0" err="1"/>
              <a:t>nāmābhāsa</a:t>
            </a:r>
            <a:r>
              <a:rPr lang="en-US" dirty="0"/>
              <a:t> and </a:t>
            </a:r>
            <a:r>
              <a:rPr lang="en-US" i="1" dirty="0" err="1"/>
              <a:t>nāma-aparādha</a:t>
            </a:r>
            <a:r>
              <a:rPr lang="en-US" i="1" dirty="0"/>
              <a:t>.</a:t>
            </a:r>
            <a:r>
              <a:rPr lang="en-US" dirty="0"/>
              <a:t> In this stage there is no possibility of achieving perfect love of </a:t>
            </a:r>
            <a:r>
              <a:rPr lang="en-US" dirty="0" err="1"/>
              <a:t>Kṛṣṇa</a:t>
            </a:r>
            <a:r>
              <a:rPr lang="en-US" dirty="0"/>
              <a:t> by chanting the Hare </a:t>
            </a:r>
            <a:r>
              <a:rPr lang="en-US" dirty="0" err="1"/>
              <a:t>Kṛṣṇa</a:t>
            </a:r>
            <a:r>
              <a:rPr lang="en-US" dirty="0"/>
              <a:t> </a:t>
            </a:r>
            <a:r>
              <a:rPr lang="en-US" i="1" dirty="0" err="1"/>
              <a:t>mahā</a:t>
            </a:r>
            <a:r>
              <a:rPr lang="en-US" i="1" dirty="0"/>
              <a:t>-mantra.</a:t>
            </a:r>
            <a:r>
              <a:rPr lang="en-US" dirty="0"/>
              <a:t> Therefore one must chant the Hare </a:t>
            </a:r>
            <a:r>
              <a:rPr lang="en-US" dirty="0" err="1"/>
              <a:t>Kṛṣṇa</a:t>
            </a:r>
            <a:r>
              <a:rPr lang="en-US" dirty="0"/>
              <a:t> </a:t>
            </a:r>
            <a:r>
              <a:rPr lang="en-US" i="1" dirty="0" err="1"/>
              <a:t>mahā</a:t>
            </a:r>
            <a:r>
              <a:rPr lang="en-US" i="1" dirty="0"/>
              <a:t>-mantra</a:t>
            </a:r>
            <a:r>
              <a:rPr lang="en-US" dirty="0"/>
              <a:t> according to the principles of the above verse, </a:t>
            </a:r>
            <a:r>
              <a:rPr lang="en-US" i="1" dirty="0" err="1">
                <a:highlight>
                  <a:srgbClr val="FFFF00"/>
                </a:highlight>
              </a:rPr>
              <a:t>tṛṇād</a:t>
            </a:r>
            <a:r>
              <a:rPr lang="en-US" i="1" dirty="0">
                <a:highlight>
                  <a:srgbClr val="FFFF00"/>
                </a:highlight>
              </a:rPr>
              <a:t> </a:t>
            </a:r>
            <a:r>
              <a:rPr lang="en-US" i="1" dirty="0" err="1">
                <a:highlight>
                  <a:srgbClr val="FFFF00"/>
                </a:highlight>
              </a:rPr>
              <a:t>api</a:t>
            </a:r>
            <a:r>
              <a:rPr lang="en-US" i="1" dirty="0">
                <a:highlight>
                  <a:srgbClr val="FFFF00"/>
                </a:highlight>
              </a:rPr>
              <a:t> </a:t>
            </a:r>
            <a:r>
              <a:rPr lang="en-US" i="1" dirty="0" err="1">
                <a:highlight>
                  <a:srgbClr val="FFFF00"/>
                </a:highlight>
              </a:rPr>
              <a:t>su-nīcena</a:t>
            </a:r>
            <a:r>
              <a:rPr lang="en-US" i="1" dirty="0">
                <a:highlight>
                  <a:srgbClr val="FFFF00"/>
                </a:highlight>
              </a:rPr>
              <a:t> </a:t>
            </a:r>
            <a:r>
              <a:rPr lang="en-US" i="1" dirty="0" err="1">
                <a:highlight>
                  <a:srgbClr val="FFFF00"/>
                </a:highlight>
              </a:rPr>
              <a:t>taror</a:t>
            </a:r>
            <a:r>
              <a:rPr lang="en-US" i="1" dirty="0">
                <a:highlight>
                  <a:srgbClr val="FFFF00"/>
                </a:highlight>
              </a:rPr>
              <a:t> </a:t>
            </a:r>
            <a:r>
              <a:rPr lang="en-US" i="1" dirty="0" err="1">
                <a:highlight>
                  <a:srgbClr val="FFFF00"/>
                </a:highlight>
              </a:rPr>
              <a:t>iva</a:t>
            </a:r>
            <a:r>
              <a:rPr lang="en-US" i="1" dirty="0">
                <a:highlight>
                  <a:srgbClr val="FFFF00"/>
                </a:highlight>
              </a:rPr>
              <a:t> </a:t>
            </a:r>
            <a:r>
              <a:rPr lang="en-US" i="1" dirty="0" err="1">
                <a:highlight>
                  <a:srgbClr val="FFFF00"/>
                </a:highlight>
              </a:rPr>
              <a:t>sahiṣṇunā</a:t>
            </a:r>
            <a:r>
              <a:rPr lang="en-US" i="1" dirty="0"/>
              <a:t>.</a:t>
            </a:r>
            <a:r>
              <a:rPr lang="en-US" dirty="0"/>
              <a:t> One should note in this connection that chanting involves the activities of the upper and lower lips as well as the tongue. All three must be engaged in chanting the Hare </a:t>
            </a:r>
            <a:r>
              <a:rPr lang="en-US" dirty="0" err="1"/>
              <a:t>Kṛṣṇa</a:t>
            </a:r>
            <a:r>
              <a:rPr lang="en-US" dirty="0"/>
              <a:t> </a:t>
            </a:r>
            <a:r>
              <a:rPr lang="en-US" i="1" dirty="0" err="1"/>
              <a:t>mahā</a:t>
            </a:r>
            <a:r>
              <a:rPr lang="en-US" i="1" dirty="0"/>
              <a:t>-mantra.</a:t>
            </a:r>
            <a:r>
              <a:rPr lang="en-US" dirty="0"/>
              <a:t> The words “Hare </a:t>
            </a:r>
            <a:r>
              <a:rPr lang="en-US" dirty="0" err="1"/>
              <a:t>Kṛṣṇa</a:t>
            </a:r>
            <a:r>
              <a:rPr lang="en-US" dirty="0"/>
              <a:t>” should be </a:t>
            </a:r>
            <a:r>
              <a:rPr lang="en-US" dirty="0">
                <a:highlight>
                  <a:srgbClr val="FFFF00"/>
                </a:highlight>
              </a:rPr>
              <a:t>very distinctly pronounced and heard</a:t>
            </a:r>
            <a:r>
              <a:rPr lang="en-US" dirty="0"/>
              <a:t>. Sometimes one mechanically produces a hissing sound instead of chanting with the proper pronunciation with the help of the lips and tongue. </a:t>
            </a:r>
            <a:r>
              <a:rPr lang="en-US" dirty="0">
                <a:highlight>
                  <a:srgbClr val="FFFF00"/>
                </a:highlight>
              </a:rPr>
              <a:t>Chanting is very simple, but one must practice it seriously</a:t>
            </a:r>
            <a:r>
              <a:rPr lang="en-US" dirty="0"/>
              <a:t>. Therefore the author of </a:t>
            </a:r>
            <a:r>
              <a:rPr lang="en-US" i="1" dirty="0" err="1"/>
              <a:t>Śrī</a:t>
            </a:r>
            <a:r>
              <a:rPr lang="en-US" i="1" dirty="0"/>
              <a:t> </a:t>
            </a:r>
            <a:r>
              <a:rPr lang="en-US" i="1" dirty="0" err="1"/>
              <a:t>Caitanya-caritāmṛta</a:t>
            </a:r>
            <a:r>
              <a:rPr lang="en-US" i="1" dirty="0"/>
              <a:t>,</a:t>
            </a:r>
            <a:r>
              <a:rPr lang="en-US" dirty="0"/>
              <a:t> </a:t>
            </a:r>
            <a:r>
              <a:rPr lang="en-US" dirty="0" err="1"/>
              <a:t>Kṛṣṇadāsa</a:t>
            </a:r>
            <a:r>
              <a:rPr lang="en-US" dirty="0"/>
              <a:t> </a:t>
            </a:r>
            <a:r>
              <a:rPr lang="en-US" dirty="0" err="1"/>
              <a:t>Kavirāja</a:t>
            </a:r>
            <a:r>
              <a:rPr lang="en-US" dirty="0"/>
              <a:t> </a:t>
            </a:r>
            <a:r>
              <a:rPr lang="en-US" dirty="0" err="1"/>
              <a:t>Gosvāmī</a:t>
            </a:r>
            <a:r>
              <a:rPr lang="en-US" dirty="0"/>
              <a:t>, advises everyone to keep this verse always strung about his neck.</a:t>
            </a:r>
            <a:endParaRPr lang="en-US" sz="2000" dirty="0"/>
          </a:p>
        </p:txBody>
      </p:sp>
    </p:spTree>
    <p:extLst>
      <p:ext uri="{BB962C8B-B14F-4D97-AF65-F5344CB8AC3E}">
        <p14:creationId xmlns:p14="http://schemas.microsoft.com/office/powerpoint/2010/main" val="20652437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084C0-BA1B-6F48-8766-899AEFDB6600}"/>
              </a:ext>
            </a:extLst>
          </p:cNvPr>
          <p:cNvSpPr>
            <a:spLocks noGrp="1"/>
          </p:cNvSpPr>
          <p:nvPr>
            <p:ph type="title"/>
          </p:nvPr>
        </p:nvSpPr>
        <p:spPr/>
        <p:txBody>
          <a:bodyPr/>
          <a:lstStyle/>
          <a:p>
            <a:r>
              <a:rPr lang="en-US" i="1" dirty="0"/>
              <a:t>prabhu-</a:t>
            </a:r>
            <a:r>
              <a:rPr lang="en-US" i="1" dirty="0" err="1"/>
              <a:t>ājñāya</a:t>
            </a:r>
            <a:r>
              <a:rPr lang="en-US" i="1" dirty="0"/>
              <a:t> </a:t>
            </a:r>
            <a:r>
              <a:rPr lang="en-US" i="1" dirty="0" err="1"/>
              <a:t>kara</a:t>
            </a:r>
            <a:r>
              <a:rPr lang="en-US" i="1" dirty="0"/>
              <a:t> </a:t>
            </a:r>
            <a:r>
              <a:rPr lang="en-US" i="1" dirty="0" err="1"/>
              <a:t>ei</a:t>
            </a:r>
            <a:r>
              <a:rPr lang="en-US" i="1" dirty="0"/>
              <a:t> </a:t>
            </a:r>
            <a:r>
              <a:rPr lang="en-US" i="1" dirty="0" err="1"/>
              <a:t>śloka</a:t>
            </a:r>
            <a:r>
              <a:rPr lang="en-US" i="1" dirty="0"/>
              <a:t> </a:t>
            </a:r>
            <a:r>
              <a:rPr lang="en-US" i="1" dirty="0" err="1"/>
              <a:t>ācaraṇa</a:t>
            </a:r>
            <a:br>
              <a:rPr lang="en-US" i="1" dirty="0"/>
            </a:br>
            <a:r>
              <a:rPr lang="en-US" i="1" dirty="0" err="1"/>
              <a:t>avaśya</a:t>
            </a:r>
            <a:r>
              <a:rPr lang="en-US" i="1" dirty="0"/>
              <a:t> </a:t>
            </a:r>
            <a:r>
              <a:rPr lang="en-US" i="1" dirty="0" err="1"/>
              <a:t>pāibe</a:t>
            </a:r>
            <a:r>
              <a:rPr lang="en-US" i="1" dirty="0"/>
              <a:t> </a:t>
            </a:r>
            <a:r>
              <a:rPr lang="en-US" i="1" dirty="0" err="1"/>
              <a:t>tabe</a:t>
            </a:r>
            <a:r>
              <a:rPr lang="en-US" i="1" dirty="0"/>
              <a:t> </a:t>
            </a:r>
            <a:r>
              <a:rPr lang="en-US" i="1" dirty="0" err="1"/>
              <a:t>śrī-kṛṣṇa-caraṇa</a:t>
            </a:r>
            <a:endParaRPr lang="en-US" dirty="0"/>
          </a:p>
        </p:txBody>
      </p:sp>
      <p:sp>
        <p:nvSpPr>
          <p:cNvPr id="3" name="Content Placeholder 2">
            <a:extLst>
              <a:ext uri="{FF2B5EF4-FFF2-40B4-BE49-F238E27FC236}">
                <a16:creationId xmlns:a16="http://schemas.microsoft.com/office/drawing/2014/main" id="{F0D5320B-E595-C94D-B367-D824618738D3}"/>
              </a:ext>
            </a:extLst>
          </p:cNvPr>
          <p:cNvSpPr>
            <a:spLocks noGrp="1"/>
          </p:cNvSpPr>
          <p:nvPr>
            <p:ph idx="1"/>
          </p:nvPr>
        </p:nvSpPr>
        <p:spPr/>
        <p:txBody>
          <a:bodyPr/>
          <a:lstStyle/>
          <a:p>
            <a:pPr marL="0" indent="0">
              <a:buNone/>
            </a:pPr>
            <a:r>
              <a:rPr lang="en-US" i="1" dirty="0">
                <a:hlinkClick r:id="rId2"/>
              </a:rPr>
              <a:t>prabhu</a:t>
            </a:r>
            <a:r>
              <a:rPr lang="en-US" dirty="0"/>
              <a:t> — of the Lord; </a:t>
            </a:r>
            <a:r>
              <a:rPr lang="en-US" i="1" dirty="0">
                <a:hlinkClick r:id="rId3"/>
              </a:rPr>
              <a:t>ājñāya</a:t>
            </a:r>
            <a:r>
              <a:rPr lang="en-US" dirty="0"/>
              <a:t> — on the order; </a:t>
            </a:r>
            <a:r>
              <a:rPr lang="en-US" i="1" dirty="0">
                <a:hlinkClick r:id="rId4"/>
              </a:rPr>
              <a:t>kara</a:t>
            </a:r>
            <a:r>
              <a:rPr lang="en-US" dirty="0"/>
              <a:t> — do; </a:t>
            </a:r>
            <a:r>
              <a:rPr lang="en-US" i="1" dirty="0">
                <a:hlinkClick r:id="rId5"/>
              </a:rPr>
              <a:t>ei</a:t>
            </a:r>
            <a:r>
              <a:rPr lang="en-US" dirty="0"/>
              <a:t> </a:t>
            </a:r>
            <a:r>
              <a:rPr lang="en-US" i="1" dirty="0">
                <a:hlinkClick r:id="rId6"/>
              </a:rPr>
              <a:t>śloka</a:t>
            </a:r>
            <a:r>
              <a:rPr lang="en-US" dirty="0"/>
              <a:t> — of this verse; </a:t>
            </a:r>
            <a:r>
              <a:rPr lang="en-US" i="1" dirty="0">
                <a:hlinkClick r:id="rId7"/>
              </a:rPr>
              <a:t>ācaraṇa</a:t>
            </a:r>
            <a:r>
              <a:rPr lang="en-US" dirty="0"/>
              <a:t> — practice; </a:t>
            </a:r>
            <a:r>
              <a:rPr lang="en-US" i="1" dirty="0">
                <a:hlinkClick r:id="rId8"/>
              </a:rPr>
              <a:t>avaśya</a:t>
            </a:r>
            <a:r>
              <a:rPr lang="en-US" dirty="0"/>
              <a:t> — certainly; </a:t>
            </a:r>
            <a:r>
              <a:rPr lang="en-US" i="1" dirty="0">
                <a:hlinkClick r:id="rId9"/>
              </a:rPr>
              <a:t>pāibe</a:t>
            </a:r>
            <a:r>
              <a:rPr lang="en-US" dirty="0"/>
              <a:t> — he will get; </a:t>
            </a:r>
            <a:r>
              <a:rPr lang="en-US" i="1" dirty="0">
                <a:hlinkClick r:id="rId10"/>
              </a:rPr>
              <a:t>tabe</a:t>
            </a:r>
            <a:r>
              <a:rPr lang="en-US" dirty="0"/>
              <a:t> — afterwards; </a:t>
            </a:r>
            <a:r>
              <a:rPr lang="en-US" i="1" dirty="0" err="1">
                <a:hlinkClick r:id="rId11"/>
              </a:rPr>
              <a:t>śrī</a:t>
            </a:r>
            <a:r>
              <a:rPr lang="en-US" dirty="0" err="1"/>
              <a:t>-</a:t>
            </a:r>
            <a:r>
              <a:rPr lang="en-US" i="1" dirty="0" err="1">
                <a:hlinkClick r:id="rId12"/>
              </a:rPr>
              <a:t>kṛṣṇa</a:t>
            </a:r>
            <a:r>
              <a:rPr lang="en-US" dirty="0" err="1"/>
              <a:t>-</a:t>
            </a:r>
            <a:r>
              <a:rPr lang="en-US" i="1" dirty="0" err="1">
                <a:hlinkClick r:id="rId13"/>
              </a:rPr>
              <a:t>caraṇa</a:t>
            </a:r>
            <a:r>
              <a:rPr lang="en-US" dirty="0"/>
              <a:t> — the lotus feet of Lord </a:t>
            </a:r>
            <a:r>
              <a:rPr lang="en-US" dirty="0" err="1"/>
              <a:t>Kṛṣṇa</a:t>
            </a:r>
            <a:r>
              <a:rPr lang="en-US" dirty="0"/>
              <a:t>.</a:t>
            </a:r>
          </a:p>
          <a:p>
            <a:pPr marL="0" indent="0">
              <a:buNone/>
            </a:pPr>
            <a:endParaRPr lang="en-US" b="1" dirty="0"/>
          </a:p>
          <a:p>
            <a:pPr marL="0" indent="0">
              <a:buNone/>
            </a:pPr>
            <a:r>
              <a:rPr lang="en-US" b="1" dirty="0"/>
              <a:t>One must </a:t>
            </a:r>
            <a:r>
              <a:rPr lang="en-US" b="1" dirty="0">
                <a:highlight>
                  <a:srgbClr val="FFFF00"/>
                </a:highlight>
              </a:rPr>
              <a:t>strictly</a:t>
            </a:r>
            <a:r>
              <a:rPr lang="en-US" b="1" dirty="0"/>
              <a:t> </a:t>
            </a:r>
            <a:r>
              <a:rPr lang="en-US" b="1" dirty="0">
                <a:highlight>
                  <a:srgbClr val="FFFF00"/>
                </a:highlight>
              </a:rPr>
              <a:t>follow the principles given by Lord </a:t>
            </a:r>
            <a:r>
              <a:rPr lang="en-US" b="1" dirty="0" err="1">
                <a:highlight>
                  <a:srgbClr val="FFFF00"/>
                </a:highlight>
              </a:rPr>
              <a:t>Caitanya</a:t>
            </a:r>
            <a:r>
              <a:rPr lang="en-US" b="1" dirty="0">
                <a:highlight>
                  <a:srgbClr val="FFFF00"/>
                </a:highlight>
              </a:rPr>
              <a:t> </a:t>
            </a:r>
            <a:r>
              <a:rPr lang="en-US" b="1" dirty="0" err="1">
                <a:highlight>
                  <a:srgbClr val="FFFF00"/>
                </a:highlight>
              </a:rPr>
              <a:t>Mahāprabhu</a:t>
            </a:r>
            <a:r>
              <a:rPr lang="en-US" b="1" dirty="0">
                <a:highlight>
                  <a:srgbClr val="FFFF00"/>
                </a:highlight>
              </a:rPr>
              <a:t> in this verse</a:t>
            </a:r>
            <a:r>
              <a:rPr lang="en-US" b="1" dirty="0"/>
              <a:t>. If one simply follows in the footsteps of Lord </a:t>
            </a:r>
            <a:r>
              <a:rPr lang="en-US" b="1" dirty="0" err="1"/>
              <a:t>Caitanya</a:t>
            </a:r>
            <a:r>
              <a:rPr lang="en-US" b="1" dirty="0"/>
              <a:t> and the </a:t>
            </a:r>
            <a:r>
              <a:rPr lang="en-US" b="1" dirty="0" err="1"/>
              <a:t>Gosvāmīs</a:t>
            </a:r>
            <a:r>
              <a:rPr lang="en-US" b="1" dirty="0"/>
              <a:t>, certainly he will achieve the </a:t>
            </a:r>
            <a:r>
              <a:rPr lang="en-US" b="1" dirty="0">
                <a:highlight>
                  <a:srgbClr val="FFFF00"/>
                </a:highlight>
              </a:rPr>
              <a:t>ultimate goal of life, the lotus feet of </a:t>
            </a:r>
            <a:r>
              <a:rPr lang="en-US" b="1" dirty="0" err="1">
                <a:highlight>
                  <a:srgbClr val="FFFF00"/>
                </a:highlight>
              </a:rPr>
              <a:t>Śrī</a:t>
            </a:r>
            <a:r>
              <a:rPr lang="en-US" b="1" dirty="0">
                <a:highlight>
                  <a:srgbClr val="FFFF00"/>
                </a:highlight>
              </a:rPr>
              <a:t> </a:t>
            </a:r>
            <a:r>
              <a:rPr lang="en-US" b="1" dirty="0" err="1">
                <a:highlight>
                  <a:srgbClr val="FFFF00"/>
                </a:highlight>
              </a:rPr>
              <a:t>Kṛṣṇa</a:t>
            </a:r>
            <a:r>
              <a:rPr lang="en-US" b="1" dirty="0"/>
              <a:t>.</a:t>
            </a:r>
            <a:endParaRPr lang="en-US" dirty="0"/>
          </a:p>
          <a:p>
            <a:pPr marL="0" indent="0">
              <a:buNone/>
            </a:pPr>
            <a:endParaRPr lang="en-US" dirty="0"/>
          </a:p>
        </p:txBody>
      </p:sp>
    </p:spTree>
    <p:extLst>
      <p:ext uri="{BB962C8B-B14F-4D97-AF65-F5344CB8AC3E}">
        <p14:creationId xmlns:p14="http://schemas.microsoft.com/office/powerpoint/2010/main" val="8638281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CE8D-8004-B14A-A498-0515F67646D0}"/>
              </a:ext>
            </a:extLst>
          </p:cNvPr>
          <p:cNvSpPr>
            <a:spLocks noGrp="1"/>
          </p:cNvSpPr>
          <p:nvPr>
            <p:ph type="title"/>
          </p:nvPr>
        </p:nvSpPr>
        <p:spPr/>
        <p:txBody>
          <a:bodyPr>
            <a:normAutofit fontScale="90000"/>
          </a:bodyPr>
          <a:lstStyle/>
          <a:p>
            <a:r>
              <a:rPr lang="hi-IN"/>
              <a:t>देहिनोऽस्मिन्यथा देहे कौमारं यौवनं जरा ।</a:t>
            </a:r>
            <a:br>
              <a:rPr lang="hi-IN"/>
            </a:br>
            <a:r>
              <a:rPr lang="hi-IN"/>
              <a:t>तथा देहान्तरप्राप्तिर्धीरस्तत्र न मुह्यति ॥</a:t>
            </a:r>
            <a:br>
              <a:rPr lang="en-US"/>
            </a:br>
            <a:endParaRPr lang="en-US" dirty="0"/>
          </a:p>
        </p:txBody>
      </p:sp>
      <p:pic>
        <p:nvPicPr>
          <p:cNvPr id="4" name="Content Placeholder 3">
            <a:extLst>
              <a:ext uri="{FF2B5EF4-FFF2-40B4-BE49-F238E27FC236}">
                <a16:creationId xmlns:a16="http://schemas.microsoft.com/office/drawing/2014/main" id="{D3C2A89A-FD50-C24A-9BFA-05F3A4D64125}"/>
              </a:ext>
            </a:extLst>
          </p:cNvPr>
          <p:cNvPicPr>
            <a:picLocks noGrp="1" noChangeAspect="1"/>
          </p:cNvPicPr>
          <p:nvPr>
            <p:ph idx="1"/>
          </p:nvPr>
        </p:nvPicPr>
        <p:blipFill>
          <a:blip r:embed="rId2"/>
          <a:stretch>
            <a:fillRect/>
          </a:stretch>
        </p:blipFill>
        <p:spPr>
          <a:xfrm>
            <a:off x="838200" y="1391225"/>
            <a:ext cx="9212451" cy="2030151"/>
          </a:xfrm>
          <a:prstGeom prst="rect">
            <a:avLst/>
          </a:prstGeom>
        </p:spPr>
      </p:pic>
      <p:pic>
        <p:nvPicPr>
          <p:cNvPr id="5" name="Picture 4">
            <a:extLst>
              <a:ext uri="{FF2B5EF4-FFF2-40B4-BE49-F238E27FC236}">
                <a16:creationId xmlns:a16="http://schemas.microsoft.com/office/drawing/2014/main" id="{850AC132-CF8D-3248-9858-3BBAEC747D0F}"/>
              </a:ext>
            </a:extLst>
          </p:cNvPr>
          <p:cNvPicPr>
            <a:picLocks noChangeAspect="1"/>
          </p:cNvPicPr>
          <p:nvPr/>
        </p:nvPicPr>
        <p:blipFill>
          <a:blip r:embed="rId3"/>
          <a:stretch>
            <a:fillRect/>
          </a:stretch>
        </p:blipFill>
        <p:spPr>
          <a:xfrm>
            <a:off x="1151021" y="3356059"/>
            <a:ext cx="10202779" cy="3501941"/>
          </a:xfrm>
          <a:prstGeom prst="rect">
            <a:avLst/>
          </a:prstGeom>
        </p:spPr>
      </p:pic>
    </p:spTree>
    <p:extLst>
      <p:ext uri="{BB962C8B-B14F-4D97-AF65-F5344CB8AC3E}">
        <p14:creationId xmlns:p14="http://schemas.microsoft.com/office/powerpoint/2010/main" val="686094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1DD00C-721E-2348-8631-02B1349BE4CB}"/>
              </a:ext>
            </a:extLst>
          </p:cNvPr>
          <p:cNvSpPr>
            <a:spLocks noGrp="1"/>
          </p:cNvSpPr>
          <p:nvPr>
            <p:ph type="title"/>
          </p:nvPr>
        </p:nvSpPr>
        <p:spPr>
          <a:xfrm>
            <a:off x="838201" y="345810"/>
            <a:ext cx="5120561" cy="624249"/>
          </a:xfrm>
        </p:spPr>
        <p:txBody>
          <a:bodyPr>
            <a:normAutofit fontScale="90000"/>
          </a:bodyPr>
          <a:lstStyle/>
          <a:p>
            <a:r>
              <a:rPr lang="en-US" dirty="0">
                <a:latin typeface="Balaram" pitchFamily="2" charset="0"/>
              </a:rPr>
              <a:t>Recap</a:t>
            </a:r>
            <a:r>
              <a:rPr lang="en-US" dirty="0"/>
              <a:t> </a:t>
            </a:r>
          </a:p>
        </p:txBody>
      </p:sp>
      <p:sp>
        <p:nvSpPr>
          <p:cNvPr id="3" name="Content Placeholder 2">
            <a:extLst>
              <a:ext uri="{FF2B5EF4-FFF2-40B4-BE49-F238E27FC236}">
                <a16:creationId xmlns:a16="http://schemas.microsoft.com/office/drawing/2014/main" id="{DD12B8D3-6576-594D-9BE2-76F1270011A4}"/>
              </a:ext>
            </a:extLst>
          </p:cNvPr>
          <p:cNvSpPr>
            <a:spLocks noGrp="1"/>
          </p:cNvSpPr>
          <p:nvPr>
            <p:ph idx="1"/>
          </p:nvPr>
        </p:nvSpPr>
        <p:spPr>
          <a:xfrm>
            <a:off x="420786" y="1168842"/>
            <a:ext cx="6279419" cy="5192201"/>
          </a:xfrm>
        </p:spPr>
        <p:txBody>
          <a:bodyPr>
            <a:normAutofit/>
          </a:bodyPr>
          <a:lstStyle/>
          <a:p>
            <a:pPr lvl="1"/>
            <a:r>
              <a:rPr lang="en-US" dirty="0">
                <a:latin typeface="Balaram" pitchFamily="2" charset="0"/>
              </a:rPr>
              <a:t>Duty in this age </a:t>
            </a:r>
          </a:p>
          <a:p>
            <a:pPr lvl="2"/>
            <a:r>
              <a:rPr lang="en-US" dirty="0">
                <a:latin typeface="Balaram" pitchFamily="2" charset="0"/>
              </a:rPr>
              <a:t>Lead simple life</a:t>
            </a:r>
          </a:p>
          <a:p>
            <a:pPr lvl="2"/>
            <a:r>
              <a:rPr lang="en-US" dirty="0">
                <a:latin typeface="Balaram" pitchFamily="2" charset="0"/>
              </a:rPr>
              <a:t>Don’t waste time in mental concoction</a:t>
            </a:r>
          </a:p>
          <a:p>
            <a:pPr lvl="2"/>
            <a:r>
              <a:rPr lang="en-US" dirty="0">
                <a:latin typeface="Balaram" pitchFamily="2" charset="0"/>
              </a:rPr>
              <a:t>Utilize time in </a:t>
            </a:r>
            <a:r>
              <a:rPr lang="en-US" i="1" dirty="0">
                <a:latin typeface="Balaram" pitchFamily="2" charset="0"/>
              </a:rPr>
              <a:t>serious</a:t>
            </a:r>
            <a:r>
              <a:rPr lang="en-US" dirty="0">
                <a:latin typeface="Balaram" pitchFamily="2" charset="0"/>
              </a:rPr>
              <a:t> study of Bhagavatam</a:t>
            </a:r>
          </a:p>
          <a:p>
            <a:pPr lvl="1"/>
            <a:r>
              <a:rPr lang="en-US" dirty="0">
                <a:latin typeface="Balaram" pitchFamily="2" charset="0"/>
              </a:rPr>
              <a:t>Medicine for this age</a:t>
            </a:r>
          </a:p>
          <a:p>
            <a:pPr lvl="2"/>
            <a:r>
              <a:rPr lang="en-US" dirty="0">
                <a:latin typeface="Balaram" pitchFamily="2" charset="0"/>
              </a:rPr>
              <a:t>Hear, Study and Contemplate</a:t>
            </a:r>
          </a:p>
          <a:p>
            <a:pPr lvl="2"/>
            <a:r>
              <a:rPr lang="en-US" dirty="0">
                <a:latin typeface="Balaram" pitchFamily="2" charset="0"/>
              </a:rPr>
              <a:t>Heart is meant for Krishna</a:t>
            </a:r>
          </a:p>
          <a:p>
            <a:pPr lvl="1"/>
            <a:r>
              <a:rPr lang="en-US" dirty="0">
                <a:latin typeface="Balaram" pitchFamily="2" charset="0"/>
              </a:rPr>
              <a:t>Solution to our dissatisfaction</a:t>
            </a:r>
          </a:p>
          <a:p>
            <a:pPr lvl="2"/>
            <a:r>
              <a:rPr lang="en-US" dirty="0">
                <a:latin typeface="Balaram" pitchFamily="2" charset="0"/>
              </a:rPr>
              <a:t>Spirit cannot be happy with matter. </a:t>
            </a:r>
          </a:p>
          <a:p>
            <a:pPr lvl="2"/>
            <a:r>
              <a:rPr lang="en-US" dirty="0">
                <a:latin typeface="Balaram" pitchFamily="2" charset="0"/>
              </a:rPr>
              <a:t>Glorify Lord Sri Krishna</a:t>
            </a:r>
          </a:p>
          <a:p>
            <a:pPr lvl="1"/>
            <a:r>
              <a:rPr lang="en-US" dirty="0">
                <a:latin typeface="Balaram" pitchFamily="2" charset="0"/>
              </a:rPr>
              <a:t>What is Real Wealth </a:t>
            </a:r>
          </a:p>
          <a:p>
            <a:pPr lvl="2"/>
            <a:r>
              <a:rPr lang="en-US" dirty="0">
                <a:latin typeface="Balaram" pitchFamily="2" charset="0"/>
              </a:rPr>
              <a:t>Pleasing Krishna pleases everyone</a:t>
            </a:r>
          </a:p>
          <a:p>
            <a:pPr lvl="2"/>
            <a:r>
              <a:rPr lang="en-US" dirty="0">
                <a:latin typeface="Balaram" pitchFamily="2" charset="0"/>
              </a:rPr>
              <a:t>Laxmi or Durga</a:t>
            </a:r>
          </a:p>
          <a:p>
            <a:pPr lvl="2"/>
            <a:r>
              <a:rPr lang="en-US" dirty="0">
                <a:latin typeface="Balaram" pitchFamily="2" charset="0"/>
              </a:rPr>
              <a:t>Remembrance of Krishna </a:t>
            </a:r>
          </a:p>
        </p:txBody>
      </p:sp>
      <p:sp>
        <p:nvSpPr>
          <p:cNvPr id="80" name="Oval 7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Image result for mahavishnu goswami maharaj">
            <a:extLst>
              <a:ext uri="{FF2B5EF4-FFF2-40B4-BE49-F238E27FC236}">
                <a16:creationId xmlns:a16="http://schemas.microsoft.com/office/drawing/2014/main" id="{7AD4A3C5-0977-A04E-A6A9-8ADF6F3E6A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82" name="Arc 8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050" name="Picture 2" descr="Image result for Radha Neel Madhava">
            <a:extLst>
              <a:ext uri="{FF2B5EF4-FFF2-40B4-BE49-F238E27FC236}">
                <a16:creationId xmlns:a16="http://schemas.microsoft.com/office/drawing/2014/main" id="{D8350307-19FB-9740-B664-1218A7238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41" r="1" b="1464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347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13BEC-F4F8-B64A-A308-1D3469F87CEF}"/>
              </a:ext>
            </a:extLst>
          </p:cNvPr>
          <p:cNvSpPr>
            <a:spLocks noGrp="1"/>
          </p:cNvSpPr>
          <p:nvPr>
            <p:ph type="title"/>
          </p:nvPr>
        </p:nvSpPr>
        <p:spPr/>
        <p:txBody>
          <a:bodyPr/>
          <a:lstStyle/>
          <a:p>
            <a:r>
              <a:rPr lang="en-US" dirty="0"/>
              <a:t>Learning to tolerate leads to liberation</a:t>
            </a:r>
          </a:p>
        </p:txBody>
      </p:sp>
      <p:sp>
        <p:nvSpPr>
          <p:cNvPr id="3" name="Content Placeholder 2">
            <a:extLst>
              <a:ext uri="{FF2B5EF4-FFF2-40B4-BE49-F238E27FC236}">
                <a16:creationId xmlns:a16="http://schemas.microsoft.com/office/drawing/2014/main" id="{A9D4CC50-8EC2-464D-8FE7-8B7EA36AE678}"/>
              </a:ext>
            </a:extLst>
          </p:cNvPr>
          <p:cNvSpPr>
            <a:spLocks noGrp="1"/>
          </p:cNvSpPr>
          <p:nvPr>
            <p:ph idx="1"/>
          </p:nvPr>
        </p:nvSpPr>
        <p:spPr/>
        <p:txBody>
          <a:bodyPr>
            <a:normAutofit lnSpcReduction="10000"/>
          </a:bodyPr>
          <a:lstStyle/>
          <a:p>
            <a:r>
              <a:rPr lang="en-US" b="1" dirty="0"/>
              <a:t>As the </a:t>
            </a:r>
            <a:r>
              <a:rPr lang="en-US" b="1" dirty="0">
                <a:highlight>
                  <a:srgbClr val="FFFF00"/>
                </a:highlight>
              </a:rPr>
              <a:t>embodied soul continuously passes</a:t>
            </a:r>
            <a:r>
              <a:rPr lang="en-US" b="1" dirty="0"/>
              <a:t>, in this body, from boyhood to youth to old age, the soul similarly passes into another body at death. A sober person is not bewildered by such a change.</a:t>
            </a:r>
          </a:p>
          <a:p>
            <a:r>
              <a:rPr lang="en-US" b="1" dirty="0"/>
              <a:t>O son of </a:t>
            </a:r>
            <a:r>
              <a:rPr lang="en-US" b="1" dirty="0" err="1"/>
              <a:t>Kuntī</a:t>
            </a:r>
            <a:r>
              <a:rPr lang="en-US" b="1" dirty="0"/>
              <a:t>, the </a:t>
            </a:r>
            <a:r>
              <a:rPr lang="en-US" b="1" dirty="0">
                <a:highlight>
                  <a:srgbClr val="FFFF00"/>
                </a:highlight>
              </a:rPr>
              <a:t>nonpermanent</a:t>
            </a:r>
            <a:r>
              <a:rPr lang="en-US" b="1" dirty="0"/>
              <a:t> appearance of happiness and distress, and their disappearance in due course, are like the appearance and disappearance of winter and summer seasons. </a:t>
            </a:r>
            <a:r>
              <a:rPr lang="en-US" b="1" dirty="0">
                <a:highlight>
                  <a:srgbClr val="FFFF00"/>
                </a:highlight>
              </a:rPr>
              <a:t>They arise from sense perception</a:t>
            </a:r>
            <a:r>
              <a:rPr lang="en-US" b="1" dirty="0"/>
              <a:t>, O scion of Bharata, and one must </a:t>
            </a:r>
            <a:r>
              <a:rPr lang="en-US" b="1" dirty="0">
                <a:highlight>
                  <a:srgbClr val="FFFF00"/>
                </a:highlight>
              </a:rPr>
              <a:t>learn</a:t>
            </a:r>
            <a:r>
              <a:rPr lang="en-US" b="1" dirty="0"/>
              <a:t> </a:t>
            </a:r>
            <a:r>
              <a:rPr lang="en-US" b="1" dirty="0">
                <a:highlight>
                  <a:srgbClr val="FFFF00"/>
                </a:highlight>
              </a:rPr>
              <a:t>to tolerate </a:t>
            </a:r>
            <a:r>
              <a:rPr lang="en-US" b="1" dirty="0"/>
              <a:t>them without being disturbed.</a:t>
            </a:r>
          </a:p>
          <a:p>
            <a:r>
              <a:rPr lang="en-US" b="1" dirty="0"/>
              <a:t>O best among men [Arjuna], the person who is not disturbed by happiness and distress and is steady in both is </a:t>
            </a:r>
            <a:r>
              <a:rPr lang="en-US" b="1" dirty="0">
                <a:highlight>
                  <a:srgbClr val="FFFF00"/>
                </a:highlight>
              </a:rPr>
              <a:t>certainly eligible for liberation.</a:t>
            </a:r>
            <a:endParaRPr lang="en-US" dirty="0">
              <a:highlight>
                <a:srgbClr val="FFFF00"/>
              </a:highlight>
            </a:endParaRPr>
          </a:p>
        </p:txBody>
      </p:sp>
    </p:spTree>
    <p:extLst>
      <p:ext uri="{BB962C8B-B14F-4D97-AF65-F5344CB8AC3E}">
        <p14:creationId xmlns:p14="http://schemas.microsoft.com/office/powerpoint/2010/main" val="5677118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E5CD1-5123-4C48-9F8F-69DF92F99747}"/>
              </a:ext>
            </a:extLst>
          </p:cNvPr>
          <p:cNvSpPr>
            <a:spLocks noGrp="1"/>
          </p:cNvSpPr>
          <p:nvPr>
            <p:ph type="title"/>
          </p:nvPr>
        </p:nvSpPr>
        <p:spPr>
          <a:xfrm>
            <a:off x="5202621" y="4665605"/>
            <a:ext cx="6638806" cy="1292433"/>
          </a:xfrm>
        </p:spPr>
        <p:txBody>
          <a:bodyPr vert="horz" lIns="91440" tIns="45720" rIns="91440" bIns="45720" rtlCol="0" anchor="ctr">
            <a:normAutofit/>
          </a:bodyPr>
          <a:lstStyle/>
          <a:p>
            <a:r>
              <a:rPr lang="en-US" sz="4800" kern="1200">
                <a:solidFill>
                  <a:schemeClr val="tx1"/>
                </a:solidFill>
                <a:latin typeface="+mj-lt"/>
                <a:ea typeface="+mj-ea"/>
                <a:cs typeface="+mj-cs"/>
              </a:rPr>
              <a:t>Body Consciousness</a:t>
            </a:r>
          </a:p>
        </p:txBody>
      </p:sp>
      <p:sp>
        <p:nvSpPr>
          <p:cNvPr id="3" name="Content Placeholder 2">
            <a:extLst>
              <a:ext uri="{FF2B5EF4-FFF2-40B4-BE49-F238E27FC236}">
                <a16:creationId xmlns:a16="http://schemas.microsoft.com/office/drawing/2014/main" id="{1C6FDA32-1FEE-A044-9DEB-3452EA315FDA}"/>
              </a:ext>
            </a:extLst>
          </p:cNvPr>
          <p:cNvSpPr>
            <a:spLocks noGrp="1"/>
          </p:cNvSpPr>
          <p:nvPr>
            <p:ph idx="1"/>
          </p:nvPr>
        </p:nvSpPr>
        <p:spPr>
          <a:xfrm>
            <a:off x="5202619" y="5958038"/>
            <a:ext cx="6638807" cy="424446"/>
          </a:xfrm>
        </p:spPr>
        <p:txBody>
          <a:bodyPr vert="horz" lIns="91440" tIns="45720" rIns="91440" bIns="45720" rtlCol="0">
            <a:normAutofit/>
          </a:bodyPr>
          <a:lstStyle/>
          <a:p>
            <a:pPr marL="0" indent="0">
              <a:buNone/>
            </a:pPr>
            <a:r>
              <a:rPr lang="en-US" sz="1600" kern="1200" dirty="0">
                <a:solidFill>
                  <a:schemeClr val="tx1"/>
                </a:solidFill>
                <a:latin typeface="+mn-lt"/>
                <a:ea typeface="+mn-ea"/>
                <a:cs typeface="+mn-cs"/>
              </a:rPr>
              <a:t>We identity with the vehicle we are in</a:t>
            </a:r>
          </a:p>
        </p:txBody>
      </p:sp>
      <p:pic>
        <p:nvPicPr>
          <p:cNvPr id="8198" name="Picture 6" descr="India - West Bengal - Kolkata - Streetlife - Pulled Ricksh… | Flickr">
            <a:extLst>
              <a:ext uri="{FF2B5EF4-FFF2-40B4-BE49-F238E27FC236}">
                <a16:creationId xmlns:a16="http://schemas.microsoft.com/office/drawing/2014/main" id="{FF77154B-BB33-4E45-8E74-B6DA3CF450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883" r="12880" b="-3"/>
          <a:stretch/>
        </p:blipFill>
        <p:spPr bwMode="auto">
          <a:xfrm>
            <a:off x="20" y="1"/>
            <a:ext cx="4848284" cy="4359438"/>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Rolls-Royce Dawn and Wraith bid farewell to America this year - Roadshow">
            <a:extLst>
              <a:ext uri="{FF2B5EF4-FFF2-40B4-BE49-F238E27FC236}">
                <a16:creationId xmlns:a16="http://schemas.microsoft.com/office/drawing/2014/main" id="{D82ED24A-95B6-734B-92D8-583C39B7CC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9503"/>
          <a:stretch/>
        </p:blipFill>
        <p:spPr bwMode="auto">
          <a:xfrm>
            <a:off x="4972050" y="-1"/>
            <a:ext cx="7216902" cy="435944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Text and Ride in India - The New York Times">
            <a:extLst>
              <a:ext uri="{FF2B5EF4-FFF2-40B4-BE49-F238E27FC236}">
                <a16:creationId xmlns:a16="http://schemas.microsoft.com/office/drawing/2014/main" id="{674753E2-56A7-C841-968E-25AA2FAB285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445" r="2" b="15847"/>
          <a:stretch/>
        </p:blipFill>
        <p:spPr bwMode="auto">
          <a:xfrm>
            <a:off x="20" y="4472610"/>
            <a:ext cx="4848284" cy="23853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44411"/>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6D731904-7733-45B0-902C-289497204C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504E6397-35D7-4AEC-9DA9-B7F6B12B8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9E9DDC7-0B80-F544-AA15-F5EAF9666A6C}"/>
              </a:ext>
            </a:extLst>
          </p:cNvPr>
          <p:cNvSpPr>
            <a:spLocks noGrp="1"/>
          </p:cNvSpPr>
          <p:nvPr>
            <p:ph type="title"/>
          </p:nvPr>
        </p:nvSpPr>
        <p:spPr>
          <a:xfrm>
            <a:off x="1051560" y="4440602"/>
            <a:ext cx="3538728" cy="1645920"/>
          </a:xfrm>
        </p:spPr>
        <p:txBody>
          <a:bodyPr>
            <a:normAutofit/>
          </a:bodyPr>
          <a:lstStyle/>
          <a:p>
            <a:r>
              <a:rPr lang="en-US" sz="3000" b="1" dirty="0"/>
              <a:t>Who is the greatest?</a:t>
            </a:r>
            <a:br>
              <a:rPr lang="en-US" sz="3000" b="1" dirty="0"/>
            </a:br>
            <a:r>
              <a:rPr lang="en-US" sz="3000" dirty="0"/>
              <a:t>Brahma, Vishnu or Siva</a:t>
            </a:r>
          </a:p>
        </p:txBody>
      </p:sp>
      <p:pic>
        <p:nvPicPr>
          <p:cNvPr id="10244" name="Picture 4" descr="Bhrigu Samhita: Testing The Divine Trimurti">
            <a:extLst>
              <a:ext uri="{FF2B5EF4-FFF2-40B4-BE49-F238E27FC236}">
                <a16:creationId xmlns:a16="http://schemas.microsoft.com/office/drawing/2014/main" id="{881A3C70-25E4-5F45-88EC-454E23EB92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8444" b="2"/>
          <a:stretch/>
        </p:blipFill>
        <p:spPr bwMode="auto">
          <a:xfrm>
            <a:off x="6" y="10"/>
            <a:ext cx="4884383" cy="3995918"/>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महर्षि भृगु ने क्यों मारी थी भगवान विष्णु की छाती पर लात? जानिए क्या है ये  पूरा प्रसंग | Why did Maharishi Bhrigu kick on the chest of Lord Vishnu?  Know what">
            <a:extLst>
              <a:ext uri="{FF2B5EF4-FFF2-40B4-BE49-F238E27FC236}">
                <a16:creationId xmlns:a16="http://schemas.microsoft.com/office/drawing/2014/main" id="{5A70CA18-D638-9F4A-BD61-18E6C604A2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492" r="-1" b="-1"/>
          <a:stretch/>
        </p:blipFill>
        <p:spPr bwMode="auto">
          <a:xfrm>
            <a:off x="5074877" y="10"/>
            <a:ext cx="7117118" cy="3995918"/>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62C5A04F-2AEB-4631-8314-A8B812E1E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79" name="Rectangle 78">
            <a:extLst>
              <a:ext uri="{FF2B5EF4-FFF2-40B4-BE49-F238E27FC236}">
                <a16:creationId xmlns:a16="http://schemas.microsoft.com/office/drawing/2014/main" id="{4B2B1C70-BF3F-41BD-871B-63D8F911F7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B499270-3682-C541-A378-B833393A93C1}"/>
              </a:ext>
            </a:extLst>
          </p:cNvPr>
          <p:cNvSpPr>
            <a:spLocks noGrp="1"/>
          </p:cNvSpPr>
          <p:nvPr>
            <p:ph idx="1"/>
          </p:nvPr>
        </p:nvSpPr>
        <p:spPr>
          <a:xfrm>
            <a:off x="5349240" y="4285281"/>
            <a:ext cx="6007608" cy="1801241"/>
          </a:xfrm>
        </p:spPr>
        <p:txBody>
          <a:bodyPr anchor="ctr">
            <a:normAutofit/>
          </a:bodyPr>
          <a:lstStyle/>
          <a:p>
            <a:r>
              <a:rPr lang="en-US" sz="1800" dirty="0" err="1"/>
              <a:t>Bhrigu</a:t>
            </a:r>
            <a:r>
              <a:rPr lang="en-US" sz="1800" dirty="0"/>
              <a:t> decided to test the Lords’ tolerance [SB 10.89.1-20]</a:t>
            </a:r>
          </a:p>
          <a:p>
            <a:r>
              <a:rPr lang="en-US" sz="1800" dirty="0"/>
              <a:t>One who is in the mode of goodness possesses such qualities as tolerance and equanimity, whereas those conducted by the modes of passion and ignorance are prone to easily lose their temper.</a:t>
            </a:r>
          </a:p>
          <a:p>
            <a:endParaRPr lang="en-US" sz="1800" dirty="0"/>
          </a:p>
        </p:txBody>
      </p:sp>
    </p:spTree>
    <p:extLst>
      <p:ext uri="{BB962C8B-B14F-4D97-AF65-F5344CB8AC3E}">
        <p14:creationId xmlns:p14="http://schemas.microsoft.com/office/powerpoint/2010/main" val="3697778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4E92F4-250F-1E4E-AF65-CB69A6BAA072}"/>
              </a:ext>
            </a:extLst>
          </p:cNvPr>
          <p:cNvSpPr>
            <a:spLocks noGrp="1"/>
          </p:cNvSpPr>
          <p:nvPr>
            <p:ph type="title"/>
          </p:nvPr>
        </p:nvSpPr>
        <p:spPr/>
        <p:txBody>
          <a:bodyPr/>
          <a:lstStyle/>
          <a:p>
            <a:r>
              <a:rPr lang="en-US" dirty="0"/>
              <a:t>Lord Krishna amazing response when </a:t>
            </a:r>
            <a:r>
              <a:rPr lang="en-US" dirty="0" err="1"/>
              <a:t>Bhṛgu</a:t>
            </a:r>
            <a:r>
              <a:rPr lang="en-US" dirty="0"/>
              <a:t> Muni kicks Him</a:t>
            </a:r>
          </a:p>
        </p:txBody>
      </p:sp>
      <p:sp>
        <p:nvSpPr>
          <p:cNvPr id="3" name="Content Placeholder 2">
            <a:extLst>
              <a:ext uri="{FF2B5EF4-FFF2-40B4-BE49-F238E27FC236}">
                <a16:creationId xmlns:a16="http://schemas.microsoft.com/office/drawing/2014/main" id="{F651A17B-BE96-1347-A7A5-D3D535F7ADF6}"/>
              </a:ext>
            </a:extLst>
          </p:cNvPr>
          <p:cNvSpPr>
            <a:spLocks noGrp="1"/>
          </p:cNvSpPr>
          <p:nvPr>
            <p:ph idx="1"/>
          </p:nvPr>
        </p:nvSpPr>
        <p:spPr/>
        <p:txBody>
          <a:bodyPr>
            <a:normAutofit fontScale="85000" lnSpcReduction="10000"/>
          </a:bodyPr>
          <a:lstStyle/>
          <a:p>
            <a:r>
              <a:rPr lang="en-US" b="1" dirty="0"/>
              <a:t>There he went up to the Supreme Lord, who was lying with His head on the lap of His consort, </a:t>
            </a:r>
            <a:r>
              <a:rPr lang="en-US" b="1" dirty="0" err="1"/>
              <a:t>Śrī</a:t>
            </a:r>
            <a:r>
              <a:rPr lang="en-US" b="1" dirty="0"/>
              <a:t>, and kicked Him on the chest. The Lord then rose, along with Goddess </a:t>
            </a:r>
            <a:r>
              <a:rPr lang="en-US" b="1" dirty="0" err="1"/>
              <a:t>Lakṣmī</a:t>
            </a:r>
            <a:r>
              <a:rPr lang="en-US" b="1" dirty="0"/>
              <a:t>, as a sign of respect. Coming down from His bedstead, that supreme goal of all pure devotees bowed His head to the floor before the sage and told him, ‘Welcome, </a:t>
            </a:r>
            <a:r>
              <a:rPr lang="en-US" b="1" dirty="0" err="1"/>
              <a:t>brāhmaṇa</a:t>
            </a:r>
            <a:r>
              <a:rPr lang="en-US" b="1" dirty="0"/>
              <a:t>. Please sit in this chair and rest awhile. Kindly forgive us, dear master, for not noticing your arrival.’ [SB 10.89.8-9]</a:t>
            </a:r>
          </a:p>
          <a:p>
            <a:r>
              <a:rPr lang="en-US" dirty="0"/>
              <a:t>My dear sir, O great sage, your feet are indeed very tender.’ Saying this, Lord </a:t>
            </a:r>
            <a:r>
              <a:rPr lang="en-US" dirty="0" err="1"/>
              <a:t>Viṣṇu</a:t>
            </a:r>
            <a:r>
              <a:rPr lang="en-US" dirty="0"/>
              <a:t> began massaging the </a:t>
            </a:r>
            <a:r>
              <a:rPr lang="en-US" i="1" dirty="0" err="1"/>
              <a:t>brāhmaṇa’s</a:t>
            </a:r>
            <a:r>
              <a:rPr lang="en-US" dirty="0"/>
              <a:t> feet with His own hands.</a:t>
            </a:r>
            <a:endParaRPr lang="en-US" b="1" dirty="0"/>
          </a:p>
          <a:p>
            <a:r>
              <a:rPr lang="en-US" b="1" dirty="0"/>
              <a:t>“Please purify Me, My realm and the realms of the universal rulers devoted to Me by giving us the water that has washed your feet. This holy water is indeed what makes all places of pilgrimage sacred. Today, my lord, I have become the exclusive shelter of the goddess of fortune, </a:t>
            </a:r>
            <a:r>
              <a:rPr lang="en-US" b="1" dirty="0" err="1"/>
              <a:t>Lakṣmī</a:t>
            </a:r>
            <a:r>
              <a:rPr lang="en-US" b="1" dirty="0"/>
              <a:t>; she will consent to reside on My chest because your foot has rid it of sins.” [SB 10.89.10-11]</a:t>
            </a:r>
            <a:endParaRPr lang="en-US" dirty="0"/>
          </a:p>
        </p:txBody>
      </p:sp>
    </p:spTree>
    <p:extLst>
      <p:ext uri="{BB962C8B-B14F-4D97-AF65-F5344CB8AC3E}">
        <p14:creationId xmlns:p14="http://schemas.microsoft.com/office/powerpoint/2010/main" val="30186734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6EFFF4A2-EB01-4738-9824-8D9A72A51B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DEB9B24-A51A-2349-B867-E361A461BBE0}"/>
              </a:ext>
            </a:extLst>
          </p:cNvPr>
          <p:cNvSpPr>
            <a:spLocks noGrp="1"/>
          </p:cNvSpPr>
          <p:nvPr>
            <p:ph type="title"/>
          </p:nvPr>
        </p:nvSpPr>
        <p:spPr>
          <a:xfrm>
            <a:off x="969264" y="4535424"/>
            <a:ext cx="3685032" cy="1558586"/>
          </a:xfrm>
        </p:spPr>
        <p:txBody>
          <a:bodyPr anchor="t">
            <a:normAutofit/>
          </a:bodyPr>
          <a:lstStyle/>
          <a:p>
            <a:r>
              <a:rPr lang="en-US" sz="3400" dirty="0"/>
              <a:t>No retaliation</a:t>
            </a:r>
          </a:p>
        </p:txBody>
      </p:sp>
      <p:pic>
        <p:nvPicPr>
          <p:cNvPr id="9220" name="Picture 4" descr="Know story of &amp;#39;Dhruv&amp;#39; devotee of Lord Vishnu | NewsTrack English 1">
            <a:extLst>
              <a:ext uri="{FF2B5EF4-FFF2-40B4-BE49-F238E27FC236}">
                <a16:creationId xmlns:a16="http://schemas.microsoft.com/office/drawing/2014/main" id="{989AFA69-2177-B54A-AAE6-8BDF23ADB6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027" r="19464" b="-2"/>
          <a:stretch/>
        </p:blipFill>
        <p:spPr bwMode="auto">
          <a:xfrm>
            <a:off x="1" y="10"/>
            <a:ext cx="4003040" cy="422670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B 4.9.3: When Dhruva Mahārāja saw his Lord just in front of him, he was  greatly agitated and offered Him obeisance… | Vishnu, Lord krishna images,  Srila prabhupada">
            <a:extLst>
              <a:ext uri="{FF2B5EF4-FFF2-40B4-BE49-F238E27FC236}">
                <a16:creationId xmlns:a16="http://schemas.microsoft.com/office/drawing/2014/main" id="{5D1AF97F-B57B-3E4A-B4F1-9B57946FEE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352" r="1" b="444"/>
          <a:stretch/>
        </p:blipFill>
        <p:spPr bwMode="auto">
          <a:xfrm>
            <a:off x="4093465" y="10"/>
            <a:ext cx="4003040" cy="4224518"/>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The Child Who Challenged the Universe">
            <a:extLst>
              <a:ext uri="{FF2B5EF4-FFF2-40B4-BE49-F238E27FC236}">
                <a16:creationId xmlns:a16="http://schemas.microsoft.com/office/drawing/2014/main" id="{EB1C307E-926E-364D-9CBE-F75F3C50D0F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9918" r="2578"/>
          <a:stretch/>
        </p:blipFill>
        <p:spPr bwMode="auto">
          <a:xfrm>
            <a:off x="8186928" y="10"/>
            <a:ext cx="4005072" cy="422451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9DADD54-E622-A34E-A034-3E6316287FA3}"/>
              </a:ext>
            </a:extLst>
          </p:cNvPr>
          <p:cNvSpPr>
            <a:spLocks noGrp="1"/>
          </p:cNvSpPr>
          <p:nvPr>
            <p:ph idx="1"/>
          </p:nvPr>
        </p:nvSpPr>
        <p:spPr>
          <a:xfrm>
            <a:off x="5074920" y="4535424"/>
            <a:ext cx="4498848" cy="1585458"/>
          </a:xfrm>
        </p:spPr>
        <p:txBody>
          <a:bodyPr>
            <a:normAutofit fontScale="92500"/>
          </a:bodyPr>
          <a:lstStyle/>
          <a:p>
            <a:r>
              <a:rPr lang="en-US" sz="2000" dirty="0"/>
              <a:t>We should never think ill of anyone</a:t>
            </a:r>
          </a:p>
          <a:p>
            <a:r>
              <a:rPr lang="en-US" sz="2000" dirty="0"/>
              <a:t>We should tolerate and take determined refuge of Krishna under able guidance</a:t>
            </a:r>
          </a:p>
          <a:p>
            <a:r>
              <a:rPr lang="en-US" sz="2000" dirty="0"/>
              <a:t>Tolerance in leads to one to Krishna feet  </a:t>
            </a:r>
          </a:p>
        </p:txBody>
      </p:sp>
      <p:grpSp>
        <p:nvGrpSpPr>
          <p:cNvPr id="77" name="Group 76">
            <a:extLst>
              <a:ext uri="{FF2B5EF4-FFF2-40B4-BE49-F238E27FC236}">
                <a16:creationId xmlns:a16="http://schemas.microsoft.com/office/drawing/2014/main" id="{D4469D90-62FA-49B2-981E-5305361D5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502370" y="4592474"/>
            <a:ext cx="1128382" cy="847206"/>
            <a:chOff x="8183879" y="1000124"/>
            <a:chExt cx="1562267" cy="1172973"/>
          </a:xfrm>
        </p:grpSpPr>
        <p:sp>
          <p:nvSpPr>
            <p:cNvPr id="78" name="Freeform 5">
              <a:extLst>
                <a:ext uri="{FF2B5EF4-FFF2-40B4-BE49-F238E27FC236}">
                  <a16:creationId xmlns:a16="http://schemas.microsoft.com/office/drawing/2014/main" id="{281E6897-9689-4C48-ADC3-9F41AAE3A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79" name="Freeform 5">
              <a:extLst>
                <a:ext uri="{FF2B5EF4-FFF2-40B4-BE49-F238E27FC236}">
                  <a16:creationId xmlns:a16="http://schemas.microsoft.com/office/drawing/2014/main" id="{404E145C-C4EA-4DED-B029-22B811FCEBA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6450563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D0EB7-8E98-B74E-8159-5341D9D3CC14}"/>
              </a:ext>
            </a:extLst>
          </p:cNvPr>
          <p:cNvSpPr>
            <a:spLocks noGrp="1"/>
          </p:cNvSpPr>
          <p:nvPr>
            <p:ph type="title"/>
          </p:nvPr>
        </p:nvSpPr>
        <p:spPr>
          <a:xfrm>
            <a:off x="838200" y="365125"/>
            <a:ext cx="10669292" cy="1951872"/>
          </a:xfrm>
        </p:spPr>
        <p:txBody>
          <a:bodyPr>
            <a:normAutofit fontScale="90000"/>
          </a:bodyPr>
          <a:lstStyle/>
          <a:p>
            <a:pPr algn="ctr"/>
            <a:r>
              <a:rPr lang="hi-IN" dirty="0"/>
              <a:t>दीर्घं श्वसन्ती वृजिनस्य पार-</a:t>
            </a:r>
            <a:br>
              <a:rPr lang="hi-IN" dirty="0"/>
            </a:br>
            <a:r>
              <a:rPr lang="hi-IN" dirty="0"/>
              <a:t>मपश्यती बालकमाह बाला ।</a:t>
            </a:r>
            <a:br>
              <a:rPr lang="hi-IN" dirty="0"/>
            </a:br>
            <a:r>
              <a:rPr lang="hi-IN" dirty="0"/>
              <a:t>मामङ्गलं तात परेषु मंस्था</a:t>
            </a:r>
            <a:br>
              <a:rPr lang="hi-IN" dirty="0"/>
            </a:br>
            <a:r>
              <a:rPr lang="hi-IN" dirty="0"/>
              <a:t>भुङ्क्ते जनो यत्परदु:खदस्तत् ॥</a:t>
            </a:r>
            <a:endParaRPr lang="en-US" dirty="0"/>
          </a:p>
        </p:txBody>
      </p:sp>
      <p:sp>
        <p:nvSpPr>
          <p:cNvPr id="3" name="Content Placeholder 2">
            <a:extLst>
              <a:ext uri="{FF2B5EF4-FFF2-40B4-BE49-F238E27FC236}">
                <a16:creationId xmlns:a16="http://schemas.microsoft.com/office/drawing/2014/main" id="{1EE1FE4E-5918-9642-9D9D-D3F6E14080A3}"/>
              </a:ext>
            </a:extLst>
          </p:cNvPr>
          <p:cNvSpPr>
            <a:spLocks noGrp="1"/>
          </p:cNvSpPr>
          <p:nvPr>
            <p:ph idx="1"/>
          </p:nvPr>
        </p:nvSpPr>
        <p:spPr/>
        <p:txBody>
          <a:bodyPr>
            <a:normAutofit fontScale="92500"/>
          </a:bodyPr>
          <a:lstStyle/>
          <a:p>
            <a:pPr marL="0" indent="0">
              <a:buNone/>
            </a:pPr>
            <a:endParaRPr lang="en-US" i="1" dirty="0"/>
          </a:p>
          <a:p>
            <a:pPr marL="0" indent="0">
              <a:buNone/>
            </a:pPr>
            <a:endParaRPr lang="en-US" i="1" dirty="0"/>
          </a:p>
          <a:p>
            <a:pPr marL="0" indent="0" algn="ctr">
              <a:buNone/>
            </a:pPr>
            <a:r>
              <a:rPr lang="en-US" i="1" dirty="0" err="1"/>
              <a:t>dīrghaṁ</a:t>
            </a:r>
            <a:r>
              <a:rPr lang="en-US" i="1" dirty="0"/>
              <a:t> </a:t>
            </a:r>
            <a:r>
              <a:rPr lang="en-US" i="1" dirty="0" err="1"/>
              <a:t>śvasantī</a:t>
            </a:r>
            <a:r>
              <a:rPr lang="en-US" i="1" dirty="0"/>
              <a:t> </a:t>
            </a:r>
            <a:r>
              <a:rPr lang="en-US" i="1" dirty="0" err="1"/>
              <a:t>vṛjinasya</a:t>
            </a:r>
            <a:r>
              <a:rPr lang="en-US" i="1" dirty="0"/>
              <a:t> </a:t>
            </a:r>
            <a:r>
              <a:rPr lang="en-US" i="1" dirty="0" err="1"/>
              <a:t>pāram</a:t>
            </a:r>
            <a:r>
              <a:rPr lang="en-US" i="1" dirty="0"/>
              <a:t> </a:t>
            </a:r>
            <a:r>
              <a:rPr lang="en-US" i="1" dirty="0" err="1"/>
              <a:t>apaśyatī</a:t>
            </a:r>
            <a:r>
              <a:rPr lang="en-US" i="1" dirty="0"/>
              <a:t> </a:t>
            </a:r>
            <a:r>
              <a:rPr lang="en-US" i="1" dirty="0" err="1"/>
              <a:t>bālakam</a:t>
            </a:r>
            <a:r>
              <a:rPr lang="en-US" i="1" dirty="0"/>
              <a:t> </a:t>
            </a:r>
            <a:r>
              <a:rPr lang="en-US" i="1" dirty="0" err="1"/>
              <a:t>āha</a:t>
            </a:r>
            <a:r>
              <a:rPr lang="en-US" i="1" dirty="0"/>
              <a:t> </a:t>
            </a:r>
            <a:r>
              <a:rPr lang="en-US" i="1" dirty="0" err="1"/>
              <a:t>bālā</a:t>
            </a:r>
            <a:br>
              <a:rPr lang="en-US" i="1" dirty="0"/>
            </a:br>
            <a:r>
              <a:rPr lang="en-US" i="1" dirty="0" err="1"/>
              <a:t>māmaṅgalaṁ</a:t>
            </a:r>
            <a:r>
              <a:rPr lang="en-US" i="1" dirty="0"/>
              <a:t> </a:t>
            </a:r>
            <a:r>
              <a:rPr lang="en-US" i="1" dirty="0" err="1"/>
              <a:t>tāta</a:t>
            </a:r>
            <a:r>
              <a:rPr lang="en-US" i="1" dirty="0"/>
              <a:t> </a:t>
            </a:r>
            <a:r>
              <a:rPr lang="en-US" i="1" dirty="0" err="1"/>
              <a:t>pareṣu</a:t>
            </a:r>
            <a:r>
              <a:rPr lang="en-US" i="1" dirty="0"/>
              <a:t> </a:t>
            </a:r>
            <a:r>
              <a:rPr lang="en-US" i="1" dirty="0" err="1"/>
              <a:t>maṁsthā</a:t>
            </a:r>
            <a:r>
              <a:rPr lang="en-US" i="1" dirty="0"/>
              <a:t> </a:t>
            </a:r>
            <a:r>
              <a:rPr lang="en-US" i="1" dirty="0" err="1"/>
              <a:t>bhuṅkte</a:t>
            </a:r>
            <a:r>
              <a:rPr lang="en-US" i="1" dirty="0"/>
              <a:t> </a:t>
            </a:r>
            <a:r>
              <a:rPr lang="en-US" i="1" dirty="0" err="1"/>
              <a:t>jano</a:t>
            </a:r>
            <a:r>
              <a:rPr lang="en-US" i="1" dirty="0"/>
              <a:t> </a:t>
            </a:r>
            <a:r>
              <a:rPr lang="en-US" i="1" dirty="0" err="1"/>
              <a:t>yat</a:t>
            </a:r>
            <a:r>
              <a:rPr lang="en-US" i="1" dirty="0"/>
              <a:t> para-</a:t>
            </a:r>
            <a:r>
              <a:rPr lang="en-US" i="1" dirty="0" err="1"/>
              <a:t>duḥkhadas</a:t>
            </a:r>
            <a:r>
              <a:rPr lang="en-US" i="1" dirty="0"/>
              <a:t> tat </a:t>
            </a:r>
          </a:p>
          <a:p>
            <a:pPr marL="0" indent="0">
              <a:buNone/>
            </a:pPr>
            <a:r>
              <a:rPr lang="en-US" b="1" dirty="0"/>
              <a:t>She also was breathing very heavily, and she did not know the factual remedy for the painful situation. Not finding any remedy, she said to her son: My dear son, </a:t>
            </a:r>
            <a:r>
              <a:rPr lang="en-US" b="1" dirty="0">
                <a:highlight>
                  <a:srgbClr val="FFFF00"/>
                </a:highlight>
              </a:rPr>
              <a:t>don’t wish for anything inauspicious for others</a:t>
            </a:r>
            <a:r>
              <a:rPr lang="en-US" b="1" dirty="0"/>
              <a:t>. </a:t>
            </a:r>
            <a:r>
              <a:rPr lang="en-US" b="1" dirty="0">
                <a:highlight>
                  <a:srgbClr val="FFFF00"/>
                </a:highlight>
              </a:rPr>
              <a:t>Anyone who inflicts pains upon others suffers himself from that pain</a:t>
            </a:r>
            <a:r>
              <a:rPr lang="en-US" b="1" dirty="0"/>
              <a:t>. [SB 4.8.17]</a:t>
            </a:r>
          </a:p>
          <a:p>
            <a:r>
              <a:rPr lang="en-US" b="1" dirty="0">
                <a:highlight>
                  <a:srgbClr val="FFFF00"/>
                </a:highlight>
              </a:rPr>
              <a:t>Please in dream also, don’t think any inauspicious thing, about any other living entity.</a:t>
            </a:r>
            <a:r>
              <a:rPr lang="en-US" b="1" dirty="0"/>
              <a:t> [HH </a:t>
            </a:r>
            <a:r>
              <a:rPr lang="en-US" b="1" dirty="0" err="1"/>
              <a:t>MahaVishnu</a:t>
            </a:r>
            <a:r>
              <a:rPr lang="en-US" b="1" dirty="0"/>
              <a:t> Maharaj]</a:t>
            </a:r>
            <a:endParaRPr lang="en-US" dirty="0"/>
          </a:p>
          <a:p>
            <a:endParaRPr lang="en-US" dirty="0"/>
          </a:p>
        </p:txBody>
      </p:sp>
    </p:spTree>
    <p:extLst>
      <p:ext uri="{BB962C8B-B14F-4D97-AF65-F5344CB8AC3E}">
        <p14:creationId xmlns:p14="http://schemas.microsoft.com/office/powerpoint/2010/main" val="3278319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E32F7-6066-A94B-8065-513A67F861D4}"/>
              </a:ext>
            </a:extLst>
          </p:cNvPr>
          <p:cNvSpPr>
            <a:spLocks noGrp="1"/>
          </p:cNvSpPr>
          <p:nvPr>
            <p:ph type="title"/>
          </p:nvPr>
        </p:nvSpPr>
        <p:spPr>
          <a:xfrm>
            <a:off x="838200" y="365125"/>
            <a:ext cx="10515600" cy="2098942"/>
          </a:xfrm>
        </p:spPr>
        <p:txBody>
          <a:bodyPr>
            <a:normAutofit fontScale="90000"/>
          </a:bodyPr>
          <a:lstStyle/>
          <a:p>
            <a:pPr algn="ctr"/>
            <a:r>
              <a:rPr lang="hi-IN" dirty="0"/>
              <a:t>या निर्वृतिस्तनुभृतां तव पादपद्म</a:t>
            </a:r>
            <a:br>
              <a:rPr lang="hi-IN" dirty="0"/>
            </a:br>
            <a:r>
              <a:rPr lang="hi-IN" dirty="0"/>
              <a:t>ध्यानाद्भवज्जनकथाश्रवणेन वा स्यात् ।</a:t>
            </a:r>
            <a:br>
              <a:rPr lang="hi-IN" dirty="0"/>
            </a:br>
            <a:r>
              <a:rPr lang="hi-IN" dirty="0"/>
              <a:t>सा ब्रह्मणि स्वमहिमन्यपि नाथ मा भूत्</a:t>
            </a:r>
            <a:br>
              <a:rPr lang="hi-IN" dirty="0"/>
            </a:br>
            <a:r>
              <a:rPr lang="hi-IN" dirty="0"/>
              <a:t>किं त्वन्तकासिलुलितात्पततां विमानात् ॥</a:t>
            </a:r>
            <a:endParaRPr lang="en-US" dirty="0"/>
          </a:p>
        </p:txBody>
      </p:sp>
      <p:sp>
        <p:nvSpPr>
          <p:cNvPr id="3" name="Content Placeholder 2">
            <a:extLst>
              <a:ext uri="{FF2B5EF4-FFF2-40B4-BE49-F238E27FC236}">
                <a16:creationId xmlns:a16="http://schemas.microsoft.com/office/drawing/2014/main" id="{9CE86FF8-DD60-4840-90AD-D810270B5082}"/>
              </a:ext>
            </a:extLst>
          </p:cNvPr>
          <p:cNvSpPr>
            <a:spLocks noGrp="1"/>
          </p:cNvSpPr>
          <p:nvPr>
            <p:ph idx="1"/>
          </p:nvPr>
        </p:nvSpPr>
        <p:spPr>
          <a:xfrm>
            <a:off x="929898" y="2696705"/>
            <a:ext cx="10423901" cy="3480257"/>
          </a:xfrm>
        </p:spPr>
        <p:txBody>
          <a:bodyPr>
            <a:normAutofit fontScale="92500"/>
          </a:bodyPr>
          <a:lstStyle/>
          <a:p>
            <a:pPr marL="0" indent="0">
              <a:buNone/>
            </a:pPr>
            <a:r>
              <a:rPr lang="en-US" b="1" dirty="0"/>
              <a:t>My Lord, the </a:t>
            </a:r>
            <a:r>
              <a:rPr lang="en-US" b="1" dirty="0">
                <a:highlight>
                  <a:srgbClr val="FFFF00"/>
                </a:highlight>
              </a:rPr>
              <a:t>transcendental bliss derived from meditating upon Your lotus feet or hearing about Your glories from pure devotees is so unlimited </a:t>
            </a:r>
            <a:r>
              <a:rPr lang="en-US" b="1" dirty="0"/>
              <a:t>that it is </a:t>
            </a:r>
            <a:r>
              <a:rPr lang="en-US" b="1" dirty="0">
                <a:highlight>
                  <a:srgbClr val="FFFF00"/>
                </a:highlight>
              </a:rPr>
              <a:t>far beyond the stage of </a:t>
            </a:r>
            <a:r>
              <a:rPr lang="en-US" b="1" dirty="0" err="1">
                <a:highlight>
                  <a:srgbClr val="FFFF00"/>
                </a:highlight>
              </a:rPr>
              <a:t>brahmānanda</a:t>
            </a:r>
            <a:r>
              <a:rPr lang="en-US" b="1" dirty="0"/>
              <a:t>, wherein one thinks himself merged in the impersonal Brahman as one with the Supreme. Since </a:t>
            </a:r>
            <a:r>
              <a:rPr lang="en-US" b="1" dirty="0" err="1">
                <a:highlight>
                  <a:srgbClr val="FFFF00"/>
                </a:highlight>
              </a:rPr>
              <a:t>brahmānanda</a:t>
            </a:r>
            <a:r>
              <a:rPr lang="en-US" b="1" dirty="0">
                <a:highlight>
                  <a:srgbClr val="FFFF00"/>
                </a:highlight>
              </a:rPr>
              <a:t> is also defeated by the transcendental bliss derived from devotional service</a:t>
            </a:r>
            <a:r>
              <a:rPr lang="en-US" b="1" dirty="0"/>
              <a:t>, then </a:t>
            </a:r>
            <a:r>
              <a:rPr lang="en-US" b="1" dirty="0">
                <a:highlight>
                  <a:srgbClr val="FFFF00"/>
                </a:highlight>
              </a:rPr>
              <a:t>what to speak of the temporary blissfulness of elevating oneself to the heavenly planets</a:t>
            </a:r>
            <a:r>
              <a:rPr lang="en-US" b="1" dirty="0"/>
              <a:t>, which is ended by the separating </a:t>
            </a:r>
            <a:r>
              <a:rPr lang="en-US" b="1" dirty="0">
                <a:highlight>
                  <a:srgbClr val="FFFF00"/>
                </a:highlight>
              </a:rPr>
              <a:t>sword of time</a:t>
            </a:r>
            <a:r>
              <a:rPr lang="en-US" b="1" dirty="0"/>
              <a:t>? Although one may be elevated to the heavenly planets, he falls down in due course of time. [SB 4.9.10]</a:t>
            </a:r>
            <a:endParaRPr lang="en-US" dirty="0"/>
          </a:p>
        </p:txBody>
      </p:sp>
    </p:spTree>
    <p:extLst>
      <p:ext uri="{BB962C8B-B14F-4D97-AF65-F5344CB8AC3E}">
        <p14:creationId xmlns:p14="http://schemas.microsoft.com/office/powerpoint/2010/main" val="17378968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C6125-9E2F-3748-B217-F0166B035B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FA6ACF2-8096-C44C-9DAE-ABD2E4B1AB01}"/>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2194325-8D7D-5543-8933-28809EB348E6}"/>
              </a:ext>
            </a:extLst>
          </p:cNvPr>
          <p:cNvPicPr>
            <a:picLocks noChangeAspect="1"/>
          </p:cNvPicPr>
          <p:nvPr/>
        </p:nvPicPr>
        <p:blipFill>
          <a:blip r:embed="rId2"/>
          <a:stretch>
            <a:fillRect/>
          </a:stretch>
        </p:blipFill>
        <p:spPr>
          <a:xfrm>
            <a:off x="717550" y="425450"/>
            <a:ext cx="10756900" cy="6007100"/>
          </a:xfrm>
          <a:prstGeom prst="rect">
            <a:avLst/>
          </a:prstGeom>
        </p:spPr>
      </p:pic>
    </p:spTree>
    <p:extLst>
      <p:ext uri="{BB962C8B-B14F-4D97-AF65-F5344CB8AC3E}">
        <p14:creationId xmlns:p14="http://schemas.microsoft.com/office/powerpoint/2010/main" val="978208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F9456A-622F-D343-9935-135FCD03DA9B}"/>
              </a:ext>
            </a:extLst>
          </p:cNvPr>
          <p:cNvSpPr>
            <a:spLocks noGrp="1"/>
          </p:cNvSpPr>
          <p:nvPr>
            <p:ph type="title"/>
          </p:nvPr>
        </p:nvSpPr>
        <p:spPr>
          <a:xfrm>
            <a:off x="673749" y="4610244"/>
            <a:ext cx="3649703" cy="1714500"/>
          </a:xfrm>
        </p:spPr>
        <p:txBody>
          <a:bodyPr vert="horz" lIns="91440" tIns="45720" rIns="91440" bIns="45720" rtlCol="0">
            <a:normAutofit/>
          </a:bodyPr>
          <a:lstStyle/>
          <a:p>
            <a:r>
              <a:rPr lang="en-US" sz="2800" kern="1200" dirty="0">
                <a:latin typeface="+mj-lt"/>
                <a:ea typeface="+mj-ea"/>
                <a:cs typeface="+mj-cs"/>
              </a:rPr>
              <a:t>Sant </a:t>
            </a:r>
            <a:r>
              <a:rPr lang="en-US" sz="2800" kern="1200" dirty="0" err="1">
                <a:latin typeface="+mj-lt"/>
                <a:ea typeface="+mj-ea"/>
                <a:cs typeface="+mj-cs"/>
              </a:rPr>
              <a:t>Sakhu</a:t>
            </a:r>
            <a:r>
              <a:rPr lang="en-US" sz="2800" kern="1200" dirty="0">
                <a:latin typeface="+mj-lt"/>
                <a:ea typeface="+mj-ea"/>
                <a:cs typeface="+mj-cs"/>
              </a:rPr>
              <a:t> Bai</a:t>
            </a:r>
          </a:p>
        </p:txBody>
      </p:sp>
      <p:pic>
        <p:nvPicPr>
          <p:cNvPr id="1028" name="Picture 4" descr="Sakhubai eBook: Padma Shenoy: Amazon.in: Kindle Store">
            <a:extLst>
              <a:ext uri="{FF2B5EF4-FFF2-40B4-BE49-F238E27FC236}">
                <a16:creationId xmlns:a16="http://schemas.microsoft.com/office/drawing/2014/main" id="{F25363FC-3F2A-E949-8852-6826EA616CB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2408" r="-1" b="12786"/>
          <a:stretch/>
        </p:blipFill>
        <p:spPr bwMode="auto">
          <a:xfrm>
            <a:off x="673749" y="370320"/>
            <a:ext cx="3716238" cy="40510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aints of Maharashtra 4 - Sant Sakhu - thepranams.com">
            <a:extLst>
              <a:ext uri="{FF2B5EF4-FFF2-40B4-BE49-F238E27FC236}">
                <a16:creationId xmlns:a16="http://schemas.microsoft.com/office/drawing/2014/main" id="{048EEC14-2F10-854B-B902-FA66F0594B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1604"/>
          <a:stretch/>
        </p:blipFill>
        <p:spPr bwMode="auto">
          <a:xfrm>
            <a:off x="4719344" y="370320"/>
            <a:ext cx="6798905" cy="405101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7D852A9-17BF-5A4F-938C-C136F10F80A4}"/>
              </a:ext>
            </a:extLst>
          </p:cNvPr>
          <p:cNvSpPr>
            <a:spLocks noGrp="1"/>
          </p:cNvSpPr>
          <p:nvPr>
            <p:ph idx="1"/>
          </p:nvPr>
        </p:nvSpPr>
        <p:spPr>
          <a:xfrm>
            <a:off x="4793019" y="4610244"/>
            <a:ext cx="6725232" cy="1714500"/>
          </a:xfrm>
        </p:spPr>
        <p:txBody>
          <a:bodyPr anchor="ctr">
            <a:normAutofit/>
          </a:bodyPr>
          <a:lstStyle/>
          <a:p>
            <a:r>
              <a:rPr lang="en-US" sz="1600" dirty="0" err="1"/>
              <a:t>Sakhu</a:t>
            </a:r>
            <a:r>
              <a:rPr lang="en-US" sz="1600" dirty="0"/>
              <a:t> Bai, an ardent devotee of Vitthal, lives with her husband and a cruel mother-in-law. </a:t>
            </a:r>
          </a:p>
          <a:p>
            <a:r>
              <a:rPr lang="en-US" sz="1600" dirty="0" err="1"/>
              <a:t>Sakhu</a:t>
            </a:r>
            <a:r>
              <a:rPr lang="en-US" sz="1600" dirty="0"/>
              <a:t> bears all all ill-treatment silently. Serving </a:t>
            </a:r>
            <a:r>
              <a:rPr lang="en-US" sz="1600" dirty="0" err="1"/>
              <a:t>Vitthal</a:t>
            </a:r>
            <a:r>
              <a:rPr lang="en-US" sz="1600" dirty="0"/>
              <a:t> with all her hear she forgets her sufferings.</a:t>
            </a:r>
            <a:r>
              <a:rPr lang="en-US" dirty="0"/>
              <a:t> </a:t>
            </a:r>
          </a:p>
          <a:p>
            <a:r>
              <a:rPr lang="en-US" sz="1600" dirty="0" err="1"/>
              <a:t>Sakhu</a:t>
            </a:r>
            <a:r>
              <a:rPr lang="en-US" sz="1600" dirty="0"/>
              <a:t> sees a group of </a:t>
            </a:r>
            <a:r>
              <a:rPr lang="en-US" sz="1600" dirty="0" err="1"/>
              <a:t>Vitthala</a:t>
            </a:r>
            <a:r>
              <a:rPr lang="en-US" sz="1600" dirty="0"/>
              <a:t> devotees doing Naam-Kirtan. She joins  </a:t>
            </a:r>
          </a:p>
        </p:txBody>
      </p:sp>
    </p:spTree>
    <p:extLst>
      <p:ext uri="{BB962C8B-B14F-4D97-AF65-F5344CB8AC3E}">
        <p14:creationId xmlns:p14="http://schemas.microsoft.com/office/powerpoint/2010/main" val="1949212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8ABFE404-8D65-4573-A3EF-6DF477936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50217783-02B1-7141-BE39-A6F05378E9DE}"/>
              </a:ext>
            </a:extLst>
          </p:cNvPr>
          <p:cNvSpPr>
            <a:spLocks noGrp="1"/>
          </p:cNvSpPr>
          <p:nvPr>
            <p:ph type="title"/>
          </p:nvPr>
        </p:nvSpPr>
        <p:spPr>
          <a:xfrm>
            <a:off x="673749" y="4610244"/>
            <a:ext cx="3649703" cy="1714500"/>
          </a:xfrm>
        </p:spPr>
        <p:txBody>
          <a:bodyPr>
            <a:normAutofit/>
          </a:bodyPr>
          <a:lstStyle/>
          <a:p>
            <a:r>
              <a:rPr lang="en-US" sz="2800" dirty="0"/>
              <a:t>Tolerance Personified</a:t>
            </a:r>
          </a:p>
        </p:txBody>
      </p:sp>
      <p:pic>
        <p:nvPicPr>
          <p:cNvPr id="11268" name="Picture 4" descr="The Glories of Haridas Thakur - VNN - Vaishnava News Network | VNN –  Vaishnava News Network">
            <a:extLst>
              <a:ext uri="{FF2B5EF4-FFF2-40B4-BE49-F238E27FC236}">
                <a16:creationId xmlns:a16="http://schemas.microsoft.com/office/drawing/2014/main" id="{474434A5-3AEF-A748-B3B6-AA464F85FC8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036" r="-2" b="15956"/>
          <a:stretch/>
        </p:blipFill>
        <p:spPr bwMode="auto">
          <a:xfrm>
            <a:off x="673749" y="370320"/>
            <a:ext cx="3716238" cy="405101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6E4511B-D823-0142-8188-53D910D1DB09}"/>
              </a:ext>
            </a:extLst>
          </p:cNvPr>
          <p:cNvPicPr>
            <a:picLocks noChangeAspect="1"/>
          </p:cNvPicPr>
          <p:nvPr/>
        </p:nvPicPr>
        <p:blipFill rotWithShape="1">
          <a:blip r:embed="rId3"/>
          <a:srcRect l="213" r="11255" b="-1"/>
          <a:stretch/>
        </p:blipFill>
        <p:spPr>
          <a:xfrm>
            <a:off x="4719344" y="370320"/>
            <a:ext cx="6798905" cy="4051011"/>
          </a:xfrm>
          <a:prstGeom prst="rect">
            <a:avLst/>
          </a:prstGeom>
        </p:spPr>
      </p:pic>
      <p:cxnSp>
        <p:nvCxnSpPr>
          <p:cNvPr id="78" name="Straight Connector 77">
            <a:extLst>
              <a:ext uri="{FF2B5EF4-FFF2-40B4-BE49-F238E27FC236}">
                <a16:creationId xmlns:a16="http://schemas.microsoft.com/office/drawing/2014/main" id="{AF5191F1-A1C8-4AEE-8007-DF304E42B1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47363" y="4750763"/>
            <a:ext cx="0" cy="13716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D731CB6-A5F2-F545-BE53-9D680EED571E}"/>
              </a:ext>
            </a:extLst>
          </p:cNvPr>
          <p:cNvSpPr>
            <a:spLocks noGrp="1"/>
          </p:cNvSpPr>
          <p:nvPr>
            <p:ph idx="1"/>
          </p:nvPr>
        </p:nvSpPr>
        <p:spPr>
          <a:xfrm>
            <a:off x="4793019" y="4610244"/>
            <a:ext cx="6725232" cy="1714500"/>
          </a:xfrm>
        </p:spPr>
        <p:txBody>
          <a:bodyPr anchor="ctr">
            <a:normAutofit/>
          </a:bodyPr>
          <a:lstStyle/>
          <a:p>
            <a:r>
              <a:rPr lang="en-US" sz="1700" dirty="0"/>
              <a:t>Despite extreme misery of life of should never stop chanting the names of Lord Sri Krishna </a:t>
            </a:r>
          </a:p>
          <a:p>
            <a:r>
              <a:rPr lang="en-US" sz="1700" dirty="0"/>
              <a:t>Despite all allurements one should never stop chanting the names of Lord Sri Krishna</a:t>
            </a:r>
          </a:p>
        </p:txBody>
      </p:sp>
    </p:spTree>
    <p:extLst>
      <p:ext uri="{BB962C8B-B14F-4D97-AF65-F5344CB8AC3E}">
        <p14:creationId xmlns:p14="http://schemas.microsoft.com/office/powerpoint/2010/main" val="351549782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DD00C-721E-2348-8631-02B1349BE4CB}"/>
              </a:ext>
            </a:extLst>
          </p:cNvPr>
          <p:cNvSpPr>
            <a:spLocks noGrp="1"/>
          </p:cNvSpPr>
          <p:nvPr>
            <p:ph type="title"/>
          </p:nvPr>
        </p:nvSpPr>
        <p:spPr>
          <a:xfrm>
            <a:off x="838201" y="345810"/>
            <a:ext cx="5120561" cy="624249"/>
          </a:xfrm>
        </p:spPr>
        <p:txBody>
          <a:bodyPr>
            <a:normAutofit fontScale="90000"/>
          </a:bodyPr>
          <a:lstStyle/>
          <a:p>
            <a:r>
              <a:rPr lang="en-US" dirty="0">
                <a:latin typeface="Balaram" pitchFamily="2" charset="0"/>
              </a:rPr>
              <a:t>Recap</a:t>
            </a:r>
            <a:r>
              <a:rPr lang="en-US" dirty="0"/>
              <a:t> </a:t>
            </a:r>
          </a:p>
        </p:txBody>
      </p:sp>
      <p:sp>
        <p:nvSpPr>
          <p:cNvPr id="3" name="Content Placeholder 2">
            <a:extLst>
              <a:ext uri="{FF2B5EF4-FFF2-40B4-BE49-F238E27FC236}">
                <a16:creationId xmlns:a16="http://schemas.microsoft.com/office/drawing/2014/main" id="{DD12B8D3-6576-594D-9BE2-76F1270011A4}"/>
              </a:ext>
            </a:extLst>
          </p:cNvPr>
          <p:cNvSpPr>
            <a:spLocks noGrp="1"/>
          </p:cNvSpPr>
          <p:nvPr>
            <p:ph idx="1"/>
          </p:nvPr>
        </p:nvSpPr>
        <p:spPr>
          <a:xfrm>
            <a:off x="420786" y="1168842"/>
            <a:ext cx="6465536" cy="5192201"/>
          </a:xfrm>
        </p:spPr>
        <p:txBody>
          <a:bodyPr>
            <a:normAutofit fontScale="92500" lnSpcReduction="10000"/>
          </a:bodyPr>
          <a:lstStyle/>
          <a:p>
            <a:pPr lvl="1"/>
            <a:r>
              <a:rPr lang="en-US" dirty="0">
                <a:latin typeface="Balaram" pitchFamily="2" charset="0"/>
              </a:rPr>
              <a:t>How to handle distress </a:t>
            </a:r>
          </a:p>
          <a:p>
            <a:pPr lvl="2"/>
            <a:r>
              <a:rPr lang="en-US" dirty="0">
                <a:latin typeface="Balaram" pitchFamily="2" charset="0"/>
              </a:rPr>
              <a:t>Humbly Tolerance and have Patience</a:t>
            </a:r>
          </a:p>
          <a:p>
            <a:pPr lvl="2"/>
            <a:r>
              <a:rPr lang="en-US" dirty="0">
                <a:latin typeface="Balaram" pitchFamily="2" charset="0"/>
              </a:rPr>
              <a:t>Improved karma leads to happiness</a:t>
            </a:r>
          </a:p>
          <a:p>
            <a:pPr lvl="2"/>
            <a:r>
              <a:rPr lang="en-US" dirty="0">
                <a:latin typeface="Balaram" pitchFamily="2" charset="0"/>
              </a:rPr>
              <a:t>No one knows plan of the invisible actor</a:t>
            </a:r>
          </a:p>
          <a:p>
            <a:pPr lvl="1"/>
            <a:r>
              <a:rPr lang="en-US" dirty="0">
                <a:latin typeface="Balaram" pitchFamily="2" charset="0"/>
              </a:rPr>
              <a:t>Art of Living </a:t>
            </a:r>
          </a:p>
          <a:p>
            <a:pPr lvl="2"/>
            <a:r>
              <a:rPr lang="en-US" dirty="0">
                <a:latin typeface="Balaram" pitchFamily="2" charset="0"/>
              </a:rPr>
              <a:t>We have to go!</a:t>
            </a:r>
          </a:p>
          <a:p>
            <a:pPr lvl="2"/>
            <a:r>
              <a:rPr lang="en-US" dirty="0">
                <a:latin typeface="Balaram" pitchFamily="2" charset="0"/>
              </a:rPr>
              <a:t>Blame yourself not others – See </a:t>
            </a:r>
            <a:r>
              <a:rPr lang="en-US" i="1" dirty="0">
                <a:latin typeface="Balaram" pitchFamily="2" charset="0"/>
              </a:rPr>
              <a:t>only</a:t>
            </a:r>
            <a:r>
              <a:rPr lang="en-US" dirty="0">
                <a:latin typeface="Balaram" pitchFamily="2" charset="0"/>
              </a:rPr>
              <a:t> Krishna</a:t>
            </a:r>
          </a:p>
          <a:p>
            <a:pPr lvl="2"/>
            <a:r>
              <a:rPr lang="en-US" dirty="0">
                <a:latin typeface="Balaram" pitchFamily="2" charset="0"/>
              </a:rPr>
              <a:t>Eat sparingly and depend on Krishna</a:t>
            </a:r>
          </a:p>
          <a:p>
            <a:pPr lvl="1"/>
            <a:r>
              <a:rPr lang="en-US" dirty="0">
                <a:latin typeface="Balaram" pitchFamily="2" charset="0"/>
              </a:rPr>
              <a:t>Dhruva Maharaj </a:t>
            </a:r>
          </a:p>
          <a:p>
            <a:pPr lvl="2"/>
            <a:r>
              <a:rPr lang="en-US" dirty="0">
                <a:latin typeface="Balaram" pitchFamily="2" charset="0"/>
              </a:rPr>
              <a:t>Wish good to all and focus on Krishna!</a:t>
            </a:r>
          </a:p>
          <a:p>
            <a:pPr lvl="2"/>
            <a:r>
              <a:rPr lang="en-US" dirty="0">
                <a:latin typeface="Balaram" pitchFamily="2" charset="0"/>
              </a:rPr>
              <a:t>God is great – worship Him</a:t>
            </a:r>
          </a:p>
          <a:p>
            <a:pPr lvl="2"/>
            <a:r>
              <a:rPr lang="en-US" dirty="0">
                <a:latin typeface="Balaram" pitchFamily="2" charset="0"/>
              </a:rPr>
              <a:t>Take shelter of Krishna with determination</a:t>
            </a:r>
          </a:p>
          <a:p>
            <a:pPr lvl="1"/>
            <a:r>
              <a:rPr lang="en-US" dirty="0" err="1">
                <a:latin typeface="Balaram" pitchFamily="2" charset="0"/>
              </a:rPr>
              <a:t>Bhisma</a:t>
            </a:r>
            <a:r>
              <a:rPr lang="en-US" dirty="0">
                <a:latin typeface="Balaram" pitchFamily="2" charset="0"/>
              </a:rPr>
              <a:t> Pitamah </a:t>
            </a:r>
          </a:p>
          <a:p>
            <a:pPr lvl="2"/>
            <a:r>
              <a:rPr lang="en-US" dirty="0">
                <a:latin typeface="Balaram" pitchFamily="2" charset="0"/>
              </a:rPr>
              <a:t>Life of sacrifice</a:t>
            </a:r>
          </a:p>
          <a:p>
            <a:pPr lvl="2"/>
            <a:r>
              <a:rPr lang="en-US" dirty="0">
                <a:latin typeface="Balaram" pitchFamily="2" charset="0"/>
              </a:rPr>
              <a:t>Doing duty in reverse circumstances </a:t>
            </a:r>
          </a:p>
          <a:p>
            <a:pPr lvl="2"/>
            <a:r>
              <a:rPr lang="en-US" dirty="0">
                <a:latin typeface="Balaram" pitchFamily="2" charset="0"/>
              </a:rPr>
              <a:t>Seeing everything as Krishna’s favor</a:t>
            </a:r>
          </a:p>
        </p:txBody>
      </p:sp>
      <p:pic>
        <p:nvPicPr>
          <p:cNvPr id="4" name="Picture 4" descr="Image result for mahavishnu goswami maharaj">
            <a:extLst>
              <a:ext uri="{FF2B5EF4-FFF2-40B4-BE49-F238E27FC236}">
                <a16:creationId xmlns:a16="http://schemas.microsoft.com/office/drawing/2014/main" id="{7AD4A3C5-0977-A04E-A6A9-8ADF6F3E6A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Image result for Radha Neel Madhava">
            <a:extLst>
              <a:ext uri="{FF2B5EF4-FFF2-40B4-BE49-F238E27FC236}">
                <a16:creationId xmlns:a16="http://schemas.microsoft.com/office/drawing/2014/main" id="{D8350307-19FB-9740-B664-1218A7238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41" r="1" b="1464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2520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552A1-B34F-F24C-B1E7-D86CD4CDE9DD}"/>
              </a:ext>
            </a:extLst>
          </p:cNvPr>
          <p:cNvSpPr>
            <a:spLocks noGrp="1"/>
          </p:cNvSpPr>
          <p:nvPr>
            <p:ph type="title"/>
          </p:nvPr>
        </p:nvSpPr>
        <p:spPr>
          <a:xfrm>
            <a:off x="652750" y="657498"/>
            <a:ext cx="4806184" cy="3644537"/>
          </a:xfrm>
          <a:noFill/>
        </p:spPr>
        <p:txBody>
          <a:bodyPr vert="horz" lIns="91440" tIns="45720" rIns="91440" bIns="45720" rtlCol="0" anchor="b">
            <a:normAutofit/>
          </a:bodyPr>
          <a:lstStyle/>
          <a:p>
            <a:r>
              <a:rPr lang="en-US" sz="5400" dirty="0"/>
              <a:t>Tolerant Bhakta </a:t>
            </a:r>
            <a:r>
              <a:rPr lang="en-US" sz="5400" dirty="0" err="1"/>
              <a:t>Prahlad</a:t>
            </a:r>
            <a:endParaRPr lang="en-US" sz="5400" dirty="0"/>
          </a:p>
        </p:txBody>
      </p:sp>
      <p:pic>
        <p:nvPicPr>
          <p:cNvPr id="6146" name="Picture 2" descr="The demonic servants of Hiranyakasipy shouted, &quot;Chop him up!&quot; &quot;Pierce him!&quot;  and attempted to kill Prahlada">
            <a:extLst>
              <a:ext uri="{FF2B5EF4-FFF2-40B4-BE49-F238E27FC236}">
                <a16:creationId xmlns:a16="http://schemas.microsoft.com/office/drawing/2014/main" id="{1A65DC95-2FA6-E845-ACD8-6D490A8B965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8847" r="1" b="1"/>
          <a:stretch/>
        </p:blipFill>
        <p:spPr bwMode="auto">
          <a:xfrm>
            <a:off x="6095999" y="10"/>
            <a:ext cx="6105655"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65660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iranyakasipu and Prahlada - Bhakta Bandhav">
            <a:extLst>
              <a:ext uri="{FF2B5EF4-FFF2-40B4-BE49-F238E27FC236}">
                <a16:creationId xmlns:a16="http://schemas.microsoft.com/office/drawing/2014/main" id="{177BF7B3-3532-1045-B9EC-9BFBD175328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7525" b="16624"/>
          <a:stretch/>
        </p:blipFill>
        <p:spPr bwMode="auto">
          <a:xfrm>
            <a:off x="2078687" y="457200"/>
            <a:ext cx="8034626" cy="594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0393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Narasimha Avatar">
            <a:extLst>
              <a:ext uri="{FF2B5EF4-FFF2-40B4-BE49-F238E27FC236}">
                <a16:creationId xmlns:a16="http://schemas.microsoft.com/office/drawing/2014/main" id="{04430AB6-BDFD-064B-BCD1-43A93637531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8446" r="-1" b="8446"/>
          <a:stretch/>
        </p:blipFill>
        <p:spPr bwMode="auto">
          <a:xfrm>
            <a:off x="321733" y="321733"/>
            <a:ext cx="11548534" cy="6214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1138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Why did Hiranyakashipu disrespect Lord Vishnu? - Quora">
            <a:extLst>
              <a:ext uri="{FF2B5EF4-FFF2-40B4-BE49-F238E27FC236}">
                <a16:creationId xmlns:a16="http://schemas.microsoft.com/office/drawing/2014/main" id="{537FB3C1-A173-2241-956E-6C6698EB26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21" r="20997"/>
          <a:stretch/>
        </p:blipFill>
        <p:spPr bwMode="auto">
          <a:xfrm>
            <a:off x="2522356" y="10"/>
            <a:ext cx="9669642" cy="68579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98" name="Content Placeholder 8197">
            <a:extLst>
              <a:ext uri="{FF2B5EF4-FFF2-40B4-BE49-F238E27FC236}">
                <a16:creationId xmlns:a16="http://schemas.microsoft.com/office/drawing/2014/main" id="{99F5A438-0480-4B6F-A1F9-5CD072BC8199}"/>
              </a:ext>
            </a:extLst>
          </p:cNvPr>
          <p:cNvSpPr>
            <a:spLocks noGrp="1"/>
          </p:cNvSpPr>
          <p:nvPr>
            <p:ph idx="1"/>
          </p:nvPr>
        </p:nvSpPr>
        <p:spPr>
          <a:xfrm>
            <a:off x="200968" y="261257"/>
            <a:ext cx="4340888" cy="5915707"/>
          </a:xfrm>
        </p:spPr>
        <p:txBody>
          <a:bodyPr>
            <a:normAutofit fontScale="70000" lnSpcReduction="20000"/>
          </a:bodyPr>
          <a:lstStyle/>
          <a:p>
            <a:pPr marL="0" indent="0">
              <a:buNone/>
            </a:pPr>
            <a:r>
              <a:rPr lang="hi-IN" dirty="0"/>
              <a:t>त्रैपिष्टपोरुभयहा स नृसिंहरूपं</a:t>
            </a:r>
            <a:br>
              <a:rPr lang="hi-IN" dirty="0"/>
            </a:br>
            <a:r>
              <a:rPr lang="hi-IN" dirty="0"/>
              <a:t>कृत्वा भ्रमद्भ्रुकुटिदंष्ट्रकरालवक्त्रम् ।</a:t>
            </a:r>
            <a:br>
              <a:rPr lang="hi-IN" dirty="0"/>
            </a:br>
            <a:r>
              <a:rPr lang="hi-IN" dirty="0"/>
              <a:t>दैत्येन्द्रमाशु गदयाभिपतन्तमारा-</a:t>
            </a:r>
            <a:br>
              <a:rPr lang="hi-IN" dirty="0"/>
            </a:br>
            <a:r>
              <a:rPr lang="hi-IN" dirty="0"/>
              <a:t>दूरौ निपात्य विददार नखै: स्फुरन्तम् ॥ १४ ॥</a:t>
            </a:r>
          </a:p>
          <a:p>
            <a:pPr marL="0" indent="0">
              <a:buNone/>
            </a:pPr>
            <a:r>
              <a:rPr lang="en-US" i="1" dirty="0" err="1"/>
              <a:t>trai-piṣṭaporu-bhaya-hā</a:t>
            </a:r>
            <a:r>
              <a:rPr lang="en-US" i="1" dirty="0"/>
              <a:t> </a:t>
            </a:r>
            <a:r>
              <a:rPr lang="en-US" i="1" dirty="0" err="1"/>
              <a:t>sa</a:t>
            </a:r>
            <a:r>
              <a:rPr lang="en-US" i="1" dirty="0"/>
              <a:t> </a:t>
            </a:r>
            <a:r>
              <a:rPr lang="en-US" i="1" dirty="0" err="1"/>
              <a:t>nṛsiṁha-rūpaṁ</a:t>
            </a:r>
            <a:br>
              <a:rPr lang="en-US" i="1" dirty="0"/>
            </a:br>
            <a:r>
              <a:rPr lang="en-US" i="1" dirty="0" err="1"/>
              <a:t>kṛtvā</a:t>
            </a:r>
            <a:r>
              <a:rPr lang="en-US" i="1" dirty="0"/>
              <a:t> </a:t>
            </a:r>
            <a:r>
              <a:rPr lang="en-US" i="1" dirty="0" err="1"/>
              <a:t>bhramad-bhrukuṭi-daṁṣṭra-karāla-vaktram</a:t>
            </a:r>
            <a:br>
              <a:rPr lang="en-US" i="1" dirty="0"/>
            </a:br>
            <a:r>
              <a:rPr lang="en-US" i="1" dirty="0" err="1"/>
              <a:t>daityendram</a:t>
            </a:r>
            <a:r>
              <a:rPr lang="en-US" i="1" dirty="0"/>
              <a:t> </a:t>
            </a:r>
            <a:r>
              <a:rPr lang="en-US" i="1" dirty="0" err="1"/>
              <a:t>āśu</a:t>
            </a:r>
            <a:r>
              <a:rPr lang="en-US" i="1" dirty="0"/>
              <a:t> </a:t>
            </a:r>
            <a:r>
              <a:rPr lang="en-US" i="1" dirty="0" err="1"/>
              <a:t>gadayābhipatantam</a:t>
            </a:r>
            <a:r>
              <a:rPr lang="en-US" i="1" dirty="0"/>
              <a:t> </a:t>
            </a:r>
            <a:r>
              <a:rPr lang="en-US" i="1" dirty="0" err="1"/>
              <a:t>ārād</a:t>
            </a:r>
            <a:br>
              <a:rPr lang="en-US" i="1" dirty="0"/>
            </a:br>
            <a:r>
              <a:rPr lang="en-US" i="1" dirty="0" err="1"/>
              <a:t>ūrau</a:t>
            </a:r>
            <a:r>
              <a:rPr lang="en-US" i="1" dirty="0"/>
              <a:t> </a:t>
            </a:r>
            <a:r>
              <a:rPr lang="en-US" i="1" dirty="0" err="1"/>
              <a:t>nipātya</a:t>
            </a:r>
            <a:r>
              <a:rPr lang="en-US" i="1" dirty="0"/>
              <a:t> </a:t>
            </a:r>
            <a:r>
              <a:rPr lang="en-US" i="1" dirty="0" err="1"/>
              <a:t>vidadāra</a:t>
            </a:r>
            <a:r>
              <a:rPr lang="en-US" i="1" dirty="0"/>
              <a:t> </a:t>
            </a:r>
            <a:r>
              <a:rPr lang="en-US" i="1" dirty="0" err="1"/>
              <a:t>nakhaiḥ</a:t>
            </a:r>
            <a:r>
              <a:rPr lang="en-US" i="1" dirty="0"/>
              <a:t> </a:t>
            </a:r>
            <a:r>
              <a:rPr lang="en-US" i="1" dirty="0" err="1"/>
              <a:t>sphurantam</a:t>
            </a:r>
            <a:endParaRPr lang="en-US" dirty="0"/>
          </a:p>
          <a:p>
            <a:pPr marL="0" indent="0">
              <a:buNone/>
            </a:pPr>
            <a:r>
              <a:rPr lang="en-US" b="1" dirty="0"/>
              <a:t>The Personality of Godhead assumed the incarnation of </a:t>
            </a:r>
            <a:r>
              <a:rPr lang="en-US" b="1" dirty="0" err="1"/>
              <a:t>Nṛsiṁhadeva</a:t>
            </a:r>
            <a:r>
              <a:rPr lang="en-US" b="1" dirty="0"/>
              <a:t> in order to vanquish the great fears of the demigods. He killed the king of the demons [</a:t>
            </a:r>
            <a:r>
              <a:rPr lang="en-US" b="1" dirty="0" err="1"/>
              <a:t>Hiraṇyakaśipu</a:t>
            </a:r>
            <a:r>
              <a:rPr lang="en-US" b="1" dirty="0"/>
              <a:t>], who challenged the Lord with a club in his hand, by placing the demon on His thighs and piercing him with His nails, rolling His eyebrows in anger and showing His fearful teeth and mouth.</a:t>
            </a:r>
            <a:endParaRPr lang="en-US" sz="2000" dirty="0"/>
          </a:p>
        </p:txBody>
      </p:sp>
    </p:spTree>
    <p:extLst>
      <p:ext uri="{BB962C8B-B14F-4D97-AF65-F5344CB8AC3E}">
        <p14:creationId xmlns:p14="http://schemas.microsoft.com/office/powerpoint/2010/main" val="462472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C9033-38F8-6C4B-8638-8320D274C3DE}"/>
              </a:ext>
            </a:extLst>
          </p:cNvPr>
          <p:cNvSpPr>
            <a:spLocks noGrp="1"/>
          </p:cNvSpPr>
          <p:nvPr>
            <p:ph type="title"/>
          </p:nvPr>
        </p:nvSpPr>
        <p:spPr/>
        <p:txBody>
          <a:bodyPr/>
          <a:lstStyle/>
          <a:p>
            <a:r>
              <a:rPr lang="en-US" dirty="0"/>
              <a:t>Prayer unto lotus feet of Gurudeva</a:t>
            </a:r>
            <a:br>
              <a:rPr lang="en-US" dirty="0"/>
            </a:br>
            <a:r>
              <a:rPr lang="en-US" sz="2400" dirty="0"/>
              <a:t>	that I may please learn how to …</a:t>
            </a:r>
          </a:p>
        </p:txBody>
      </p:sp>
      <p:sp>
        <p:nvSpPr>
          <p:cNvPr id="3" name="Content Placeholder 2">
            <a:extLst>
              <a:ext uri="{FF2B5EF4-FFF2-40B4-BE49-F238E27FC236}">
                <a16:creationId xmlns:a16="http://schemas.microsoft.com/office/drawing/2014/main" id="{48E17290-5414-7648-B6A3-EF1723CD4DDD}"/>
              </a:ext>
            </a:extLst>
          </p:cNvPr>
          <p:cNvSpPr>
            <a:spLocks noGrp="1"/>
          </p:cNvSpPr>
          <p:nvPr>
            <p:ph idx="1"/>
          </p:nvPr>
        </p:nvSpPr>
        <p:spPr/>
        <p:txBody>
          <a:bodyPr>
            <a:normAutofit fontScale="85000" lnSpcReduction="10000"/>
          </a:bodyPr>
          <a:lstStyle/>
          <a:p>
            <a:r>
              <a:rPr lang="en-US" dirty="0"/>
              <a:t>Learn to tolerate with full faith in Lord Krishna</a:t>
            </a:r>
          </a:p>
          <a:p>
            <a:pPr lvl="1"/>
            <a:r>
              <a:rPr lang="en-US" dirty="0"/>
              <a:t>Stop blaming/retaliating, fearing</a:t>
            </a:r>
          </a:p>
          <a:p>
            <a:pPr lvl="1"/>
            <a:r>
              <a:rPr lang="en-US" dirty="0"/>
              <a:t>Introspect</a:t>
            </a:r>
          </a:p>
          <a:p>
            <a:pPr lvl="2"/>
            <a:r>
              <a:rPr lang="en-US" dirty="0"/>
              <a:t>understand why suffering and how to stop the suffering</a:t>
            </a:r>
          </a:p>
          <a:p>
            <a:pPr lvl="1"/>
            <a:r>
              <a:rPr lang="en-US" dirty="0"/>
              <a:t>See the hand of Krishna  </a:t>
            </a:r>
          </a:p>
          <a:p>
            <a:r>
              <a:rPr lang="en-US" dirty="0"/>
              <a:t>When sick eat less and read more</a:t>
            </a:r>
          </a:p>
          <a:p>
            <a:r>
              <a:rPr lang="en-US" dirty="0"/>
              <a:t>Chant the holy names of the Lord </a:t>
            </a:r>
            <a:r>
              <a:rPr lang="en-US" i="1" dirty="0"/>
              <a:t>without</a:t>
            </a:r>
            <a:r>
              <a:rPr lang="en-US" dirty="0"/>
              <a:t> any offence </a:t>
            </a:r>
          </a:p>
          <a:p>
            <a:pPr lvl="1"/>
            <a:r>
              <a:rPr lang="en-US" dirty="0"/>
              <a:t>Humility, Tolerance and with expectation of respect, respecting all</a:t>
            </a:r>
          </a:p>
          <a:p>
            <a:pPr lvl="1"/>
            <a:r>
              <a:rPr lang="en-US" dirty="0"/>
              <a:t>Chant clearly, attentively and seriously </a:t>
            </a:r>
          </a:p>
          <a:p>
            <a:r>
              <a:rPr lang="en-US" dirty="0"/>
              <a:t>Read, study and introspect literatures that glorify Lord Sri Krishna</a:t>
            </a:r>
          </a:p>
          <a:p>
            <a:r>
              <a:rPr lang="en-US" dirty="0"/>
              <a:t>Perform duties with responsibility and good behavior while remembering Lord.</a:t>
            </a:r>
          </a:p>
          <a:p>
            <a:r>
              <a:rPr lang="en-US" dirty="0"/>
              <a:t>Eagerly seek guidance and lovingly serve Gurudeva</a:t>
            </a:r>
          </a:p>
        </p:txBody>
      </p:sp>
    </p:spTree>
    <p:extLst>
      <p:ext uri="{BB962C8B-B14F-4D97-AF65-F5344CB8AC3E}">
        <p14:creationId xmlns:p14="http://schemas.microsoft.com/office/powerpoint/2010/main" val="3179174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Freeform: Shape 70">
            <a:extLst>
              <a:ext uri="{FF2B5EF4-FFF2-40B4-BE49-F238E27FC236}">
                <a16:creationId xmlns:a16="http://schemas.microsoft.com/office/drawing/2014/main" id="{B670DBD5-770C-4383-9F54-5B86E86BD5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0277" y="0"/>
            <a:ext cx="9771446" cy="6858000"/>
          </a:xfrm>
          <a:custGeom>
            <a:avLst/>
            <a:gdLst>
              <a:gd name="connsiteX0" fmla="*/ 1422188 w 9771446"/>
              <a:gd name="connsiteY0" fmla="*/ 0 h 6858000"/>
              <a:gd name="connsiteX1" fmla="*/ 8349258 w 9771446"/>
              <a:gd name="connsiteY1" fmla="*/ 0 h 6858000"/>
              <a:gd name="connsiteX2" fmla="*/ 8502224 w 9771446"/>
              <a:gd name="connsiteY2" fmla="*/ 159673 h 6858000"/>
              <a:gd name="connsiteX3" fmla="*/ 9771446 w 9771446"/>
              <a:gd name="connsiteY3" fmla="*/ 3429001 h 6858000"/>
              <a:gd name="connsiteX4" fmla="*/ 8502224 w 9771446"/>
              <a:gd name="connsiteY4" fmla="*/ 6698330 h 6858000"/>
              <a:gd name="connsiteX5" fmla="*/ 8349260 w 9771446"/>
              <a:gd name="connsiteY5" fmla="*/ 6858000 h 6858000"/>
              <a:gd name="connsiteX6" fmla="*/ 1422186 w 9771446"/>
              <a:gd name="connsiteY6" fmla="*/ 6858000 h 6858000"/>
              <a:gd name="connsiteX7" fmla="*/ 1269223 w 9771446"/>
              <a:gd name="connsiteY7" fmla="*/ 6698330 h 6858000"/>
              <a:gd name="connsiteX8" fmla="*/ 0 w 9771446"/>
              <a:gd name="connsiteY8" fmla="*/ 3429001 h 6858000"/>
              <a:gd name="connsiteX9" fmla="*/ 1269223 w 9771446"/>
              <a:gd name="connsiteY9" fmla="*/ 1596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771446" h="6858000">
                <a:moveTo>
                  <a:pt x="1422188" y="0"/>
                </a:moveTo>
                <a:lnTo>
                  <a:pt x="8349258" y="0"/>
                </a:lnTo>
                <a:lnTo>
                  <a:pt x="8502224" y="159673"/>
                </a:lnTo>
                <a:cubicBezTo>
                  <a:pt x="9290813" y="1023162"/>
                  <a:pt x="9771446" y="2170221"/>
                  <a:pt x="9771446" y="3429001"/>
                </a:cubicBezTo>
                <a:cubicBezTo>
                  <a:pt x="9771446" y="4687781"/>
                  <a:pt x="9290813" y="5834840"/>
                  <a:pt x="8502224" y="6698330"/>
                </a:cubicBezTo>
                <a:lnTo>
                  <a:pt x="8349260" y="6858000"/>
                </a:lnTo>
                <a:lnTo>
                  <a:pt x="1422186" y="6858000"/>
                </a:lnTo>
                <a:lnTo>
                  <a:pt x="1269223" y="6698330"/>
                </a:lnTo>
                <a:cubicBezTo>
                  <a:pt x="480633" y="5834840"/>
                  <a:pt x="0" y="4687781"/>
                  <a:pt x="0" y="3429001"/>
                </a:cubicBezTo>
                <a:cubicBezTo>
                  <a:pt x="0" y="2170221"/>
                  <a:pt x="480633" y="1023162"/>
                  <a:pt x="1269223" y="159673"/>
                </a:cubicBez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098" name="Picture 2" descr="✨ GIRIVARADHARI GOPAL ✨ Artist: Vasudeva Krishna das | Radha krishna art,  Krishna leela, Radha krishna images">
            <a:extLst>
              <a:ext uri="{FF2B5EF4-FFF2-40B4-BE49-F238E27FC236}">
                <a16:creationId xmlns:a16="http://schemas.microsoft.com/office/drawing/2014/main" id="{CE89ECD7-A26A-5C49-A291-A6821B992AF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4934" r="1" b="19586"/>
          <a:stretch/>
        </p:blipFill>
        <p:spPr bwMode="auto">
          <a:xfrm>
            <a:off x="1460597" y="10"/>
            <a:ext cx="9270806" cy="6857990"/>
          </a:xfrm>
          <a:custGeom>
            <a:avLst/>
            <a:gdLst/>
            <a:ahLst/>
            <a:cxnLst/>
            <a:rect l="l" t="t" r="r" b="b"/>
            <a:pathLst>
              <a:path w="9270806" h="6858000">
                <a:moveTo>
                  <a:pt x="1503712" y="0"/>
                </a:moveTo>
                <a:lnTo>
                  <a:pt x="7767094" y="0"/>
                </a:lnTo>
                <a:lnTo>
                  <a:pt x="7913128" y="139721"/>
                </a:lnTo>
                <a:cubicBezTo>
                  <a:pt x="8751971" y="981521"/>
                  <a:pt x="9270806" y="2144457"/>
                  <a:pt x="9270806" y="3429000"/>
                </a:cubicBezTo>
                <a:cubicBezTo>
                  <a:pt x="9270806" y="4713544"/>
                  <a:pt x="8751971" y="5876479"/>
                  <a:pt x="7913128" y="6718279"/>
                </a:cubicBezTo>
                <a:lnTo>
                  <a:pt x="7767094" y="6858000"/>
                </a:lnTo>
                <a:lnTo>
                  <a:pt x="1503712" y="6858000"/>
                </a:lnTo>
                <a:lnTo>
                  <a:pt x="1357679" y="6718279"/>
                </a:lnTo>
                <a:cubicBezTo>
                  <a:pt x="518835" y="5876479"/>
                  <a:pt x="0" y="4713544"/>
                  <a:pt x="0" y="3429000"/>
                </a:cubicBezTo>
                <a:cubicBezTo>
                  <a:pt x="0" y="2144457"/>
                  <a:pt x="518835" y="981521"/>
                  <a:pt x="1357679" y="13972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2552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092C6-061B-134A-B534-B9A5F3D9AC16}"/>
              </a:ext>
            </a:extLst>
          </p:cNvPr>
          <p:cNvSpPr>
            <a:spLocks noGrp="1"/>
          </p:cNvSpPr>
          <p:nvPr>
            <p:ph type="title"/>
          </p:nvPr>
        </p:nvSpPr>
        <p:spPr>
          <a:xfrm>
            <a:off x="4406846" y="3696269"/>
            <a:ext cx="6003980" cy="1325563"/>
          </a:xfrm>
        </p:spPr>
        <p:txBody>
          <a:bodyPr vert="horz" lIns="91440" tIns="45720" rIns="91440" bIns="45720" rtlCol="0" anchor="b">
            <a:normAutofit/>
          </a:bodyPr>
          <a:lstStyle/>
          <a:p>
            <a:r>
              <a:rPr lang="hi-IN"/>
              <a:t>हरे कृष्णा</a:t>
            </a:r>
            <a:endParaRPr lang="en-US"/>
          </a:p>
        </p:txBody>
      </p:sp>
      <p:pic>
        <p:nvPicPr>
          <p:cNvPr id="20482" name="Picture 2" descr="Image result for Chanting Japa hare Krishna Lord Chaitanya">
            <a:extLst>
              <a:ext uri="{FF2B5EF4-FFF2-40B4-BE49-F238E27FC236}">
                <a16:creationId xmlns:a16="http://schemas.microsoft.com/office/drawing/2014/main" id="{BE3E2871-DB4F-4742-A7B8-53EE21535C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78" r="5549" b="3"/>
          <a:stretch/>
        </p:blipFill>
        <p:spPr bwMode="auto">
          <a:xfrm>
            <a:off x="4406845" y="3"/>
            <a:ext cx="4101288" cy="3418797"/>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a:noFill/>
          <a:extLst>
            <a:ext uri="{909E8E84-426E-40DD-AFC4-6F175D3DCCD1}">
              <a14:hiddenFill xmlns:a14="http://schemas.microsoft.com/office/drawing/2010/main">
                <a:solidFill>
                  <a:srgbClr val="FFFFFF"/>
                </a:solidFill>
              </a14:hiddenFill>
            </a:ext>
          </a:extLst>
        </p:spPr>
      </p:pic>
      <p:sp>
        <p:nvSpPr>
          <p:cNvPr id="20490" name="Content Placeholder 20489">
            <a:extLst>
              <a:ext uri="{FF2B5EF4-FFF2-40B4-BE49-F238E27FC236}">
                <a16:creationId xmlns:a16="http://schemas.microsoft.com/office/drawing/2014/main" id="{6877CDA4-C1A3-4FB0-AA90-0BCFCAA6F627}"/>
              </a:ext>
            </a:extLst>
          </p:cNvPr>
          <p:cNvSpPr>
            <a:spLocks noGrp="1"/>
          </p:cNvSpPr>
          <p:nvPr>
            <p:ph idx="1"/>
          </p:nvPr>
        </p:nvSpPr>
        <p:spPr>
          <a:xfrm>
            <a:off x="4406844" y="5021831"/>
            <a:ext cx="6946955" cy="1299943"/>
          </a:xfrm>
        </p:spPr>
        <p:txBody>
          <a:bodyPr>
            <a:normAutofit/>
          </a:bodyPr>
          <a:lstStyle/>
          <a:p>
            <a:r>
              <a:rPr lang="hi-IN" sz="2000"/>
              <a:t>श्रील प्रभुपाद की जय</a:t>
            </a:r>
          </a:p>
          <a:p>
            <a:r>
              <a:rPr lang="hi-IN" sz="2000"/>
              <a:t>गुरुदेव की जय</a:t>
            </a:r>
            <a:endParaRPr lang="en-US" sz="2000"/>
          </a:p>
        </p:txBody>
      </p:sp>
      <p:pic>
        <p:nvPicPr>
          <p:cNvPr id="20486" name="Picture 6" descr="Image result for mahavishnu goswami maharaj">
            <a:extLst>
              <a:ext uri="{FF2B5EF4-FFF2-40B4-BE49-F238E27FC236}">
                <a16:creationId xmlns:a16="http://schemas.microsoft.com/office/drawing/2014/main" id="{CAC46E45-2ECB-704E-BCA7-13AD8DFEA3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2041"/>
          <a:stretch/>
        </p:blipFill>
        <p:spPr bwMode="auto">
          <a:xfrm>
            <a:off x="20" y="277472"/>
            <a:ext cx="4552718"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a:noFill/>
          <a:extLst>
            <a:ext uri="{909E8E84-426E-40DD-AFC4-6F175D3DCCD1}">
              <a14:hiddenFill xmlns:a14="http://schemas.microsoft.com/office/drawing/2010/main">
                <a:solidFill>
                  <a:srgbClr val="FFFFFF"/>
                </a:solidFill>
              </a14:hiddenFill>
            </a:ext>
          </a:extLst>
        </p:spPr>
      </p:pic>
      <p:pic>
        <p:nvPicPr>
          <p:cNvPr id="20484" name="Picture 4" descr="Image result for Chanting Japa hare Krishna Lord Chaitanya">
            <a:extLst>
              <a:ext uri="{FF2B5EF4-FFF2-40B4-BE49-F238E27FC236}">
                <a16:creationId xmlns:a16="http://schemas.microsoft.com/office/drawing/2014/main" id="{C6AABDAB-D2DA-5144-83F9-E3E38FC781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 b="19382"/>
          <a:stretch/>
        </p:blipFill>
        <p:spPr bwMode="auto">
          <a:xfrm>
            <a:off x="8653074" y="-2"/>
            <a:ext cx="3538926"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2" descr="Image result for Chanting Japa hare Krishna Lord Chaitanya">
            <a:extLst>
              <a:ext uri="{FF2B5EF4-FFF2-40B4-BE49-F238E27FC236}">
                <a16:creationId xmlns:a16="http://schemas.microsoft.com/office/drawing/2014/main" id="{ADC58021-00C3-2140-8B8E-63280788A1A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157" r="-2" b="15377"/>
          <a:stretch/>
        </p:blipFill>
        <p:spPr bwMode="auto">
          <a:xfrm>
            <a:off x="7119622" y="4074797"/>
            <a:ext cx="4181791" cy="2783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83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DD00C-721E-2348-8631-02B1349BE4CB}"/>
              </a:ext>
            </a:extLst>
          </p:cNvPr>
          <p:cNvSpPr>
            <a:spLocks noGrp="1"/>
          </p:cNvSpPr>
          <p:nvPr>
            <p:ph type="title"/>
          </p:nvPr>
        </p:nvSpPr>
        <p:spPr>
          <a:xfrm>
            <a:off x="838201" y="345810"/>
            <a:ext cx="5120561" cy="624249"/>
          </a:xfrm>
        </p:spPr>
        <p:txBody>
          <a:bodyPr>
            <a:normAutofit fontScale="90000"/>
          </a:bodyPr>
          <a:lstStyle/>
          <a:p>
            <a:r>
              <a:rPr lang="en-US" dirty="0">
                <a:latin typeface="Balaram" pitchFamily="2" charset="0"/>
              </a:rPr>
              <a:t>Recap</a:t>
            </a:r>
            <a:r>
              <a:rPr lang="en-US" dirty="0"/>
              <a:t> </a:t>
            </a:r>
          </a:p>
        </p:txBody>
      </p:sp>
      <p:sp>
        <p:nvSpPr>
          <p:cNvPr id="3" name="Content Placeholder 2">
            <a:extLst>
              <a:ext uri="{FF2B5EF4-FFF2-40B4-BE49-F238E27FC236}">
                <a16:creationId xmlns:a16="http://schemas.microsoft.com/office/drawing/2014/main" id="{DD12B8D3-6576-594D-9BE2-76F1270011A4}"/>
              </a:ext>
            </a:extLst>
          </p:cNvPr>
          <p:cNvSpPr>
            <a:spLocks noGrp="1"/>
          </p:cNvSpPr>
          <p:nvPr>
            <p:ph idx="1"/>
          </p:nvPr>
        </p:nvSpPr>
        <p:spPr>
          <a:xfrm>
            <a:off x="420786" y="1168842"/>
            <a:ext cx="6465536" cy="5192201"/>
          </a:xfrm>
        </p:spPr>
        <p:txBody>
          <a:bodyPr>
            <a:normAutofit/>
          </a:bodyPr>
          <a:lstStyle/>
          <a:p>
            <a:pPr lvl="1"/>
            <a:r>
              <a:rPr lang="en-US" dirty="0">
                <a:latin typeface="Balaram" pitchFamily="2" charset="0"/>
              </a:rPr>
              <a:t>How to be fearless like Bhakta </a:t>
            </a:r>
            <a:r>
              <a:rPr lang="en-US" dirty="0" err="1">
                <a:latin typeface="Balaram" pitchFamily="2" charset="0"/>
              </a:rPr>
              <a:t>Prahlad</a:t>
            </a:r>
            <a:endParaRPr lang="en-US" dirty="0">
              <a:latin typeface="Balaram" pitchFamily="2" charset="0"/>
            </a:endParaRPr>
          </a:p>
          <a:p>
            <a:pPr lvl="2"/>
            <a:r>
              <a:rPr lang="en-US" dirty="0">
                <a:latin typeface="Balaram" pitchFamily="2" charset="0"/>
              </a:rPr>
              <a:t>Chant Lord’s Names without delay</a:t>
            </a:r>
          </a:p>
          <a:p>
            <a:pPr lvl="2"/>
            <a:r>
              <a:rPr lang="en-US" dirty="0">
                <a:latin typeface="Balaram" pitchFamily="2" charset="0"/>
              </a:rPr>
              <a:t>Fear personified fears Lord’s name</a:t>
            </a:r>
          </a:p>
          <a:p>
            <a:pPr lvl="2"/>
            <a:r>
              <a:rPr lang="en-US" dirty="0">
                <a:latin typeface="Balaram" pitchFamily="2" charset="0"/>
              </a:rPr>
              <a:t>Worrying is business of Krishna</a:t>
            </a:r>
          </a:p>
          <a:p>
            <a:pPr lvl="1"/>
            <a:endParaRPr lang="en-US" dirty="0">
              <a:latin typeface="Balaram" pitchFamily="2" charset="0"/>
            </a:endParaRPr>
          </a:p>
        </p:txBody>
      </p:sp>
      <p:pic>
        <p:nvPicPr>
          <p:cNvPr id="4" name="Picture 4" descr="Image result for mahavishnu goswami maharaj">
            <a:extLst>
              <a:ext uri="{FF2B5EF4-FFF2-40B4-BE49-F238E27FC236}">
                <a16:creationId xmlns:a16="http://schemas.microsoft.com/office/drawing/2014/main" id="{7AD4A3C5-0977-A04E-A6A9-8ADF6F3E6A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Image result for Radha Neel Madhava">
            <a:extLst>
              <a:ext uri="{FF2B5EF4-FFF2-40B4-BE49-F238E27FC236}">
                <a16:creationId xmlns:a16="http://schemas.microsoft.com/office/drawing/2014/main" id="{D8350307-19FB-9740-B664-1218A7238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41" r="1" b="1464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4082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1DD00C-721E-2348-8631-02B1349BE4CB}"/>
              </a:ext>
            </a:extLst>
          </p:cNvPr>
          <p:cNvSpPr>
            <a:spLocks noGrp="1"/>
          </p:cNvSpPr>
          <p:nvPr>
            <p:ph type="title"/>
          </p:nvPr>
        </p:nvSpPr>
        <p:spPr>
          <a:xfrm>
            <a:off x="838201" y="345811"/>
            <a:ext cx="5120561" cy="679908"/>
          </a:xfrm>
        </p:spPr>
        <p:txBody>
          <a:bodyPr>
            <a:normAutofit fontScale="90000"/>
          </a:bodyPr>
          <a:lstStyle/>
          <a:p>
            <a:r>
              <a:rPr lang="hi-IN" dirty="0"/>
              <a:t>पुनरावृत्ति</a:t>
            </a:r>
            <a:endParaRPr lang="en-US" dirty="0"/>
          </a:p>
        </p:txBody>
      </p:sp>
      <p:sp>
        <p:nvSpPr>
          <p:cNvPr id="3" name="Content Placeholder 2">
            <a:extLst>
              <a:ext uri="{FF2B5EF4-FFF2-40B4-BE49-F238E27FC236}">
                <a16:creationId xmlns:a16="http://schemas.microsoft.com/office/drawing/2014/main" id="{DD12B8D3-6576-594D-9BE2-76F1270011A4}"/>
              </a:ext>
            </a:extLst>
          </p:cNvPr>
          <p:cNvSpPr>
            <a:spLocks noGrp="1"/>
          </p:cNvSpPr>
          <p:nvPr>
            <p:ph idx="1"/>
          </p:nvPr>
        </p:nvSpPr>
        <p:spPr>
          <a:xfrm>
            <a:off x="404601" y="1364732"/>
            <a:ext cx="5829611" cy="4812231"/>
          </a:xfrm>
        </p:spPr>
        <p:txBody>
          <a:bodyPr>
            <a:noAutofit/>
          </a:bodyPr>
          <a:lstStyle/>
          <a:p>
            <a:pPr lvl="1"/>
            <a:r>
              <a:rPr lang="hi-IN" sz="2000" dirty="0"/>
              <a:t>इस युग में कर्तव्य</a:t>
            </a:r>
            <a:r>
              <a:rPr lang="en-US" sz="2000" dirty="0"/>
              <a:t> </a:t>
            </a:r>
          </a:p>
          <a:p>
            <a:pPr lvl="2"/>
            <a:r>
              <a:rPr lang="hi-IN" dirty="0"/>
              <a:t>सादा जीवन जिए</a:t>
            </a:r>
            <a:endParaRPr lang="en-US" dirty="0"/>
          </a:p>
          <a:p>
            <a:pPr lvl="2"/>
            <a:r>
              <a:rPr lang="hi-IN" dirty="0"/>
              <a:t>मानसिक मनगढ़ंत में समय बर्बाद न करें</a:t>
            </a:r>
            <a:endParaRPr lang="en-US" dirty="0"/>
          </a:p>
          <a:p>
            <a:pPr lvl="2"/>
            <a:r>
              <a:rPr lang="hi-IN" dirty="0"/>
              <a:t>भागवतम् के </a:t>
            </a:r>
            <a:r>
              <a:rPr lang="hi-IN" i="1" dirty="0"/>
              <a:t>गंभीर</a:t>
            </a:r>
            <a:r>
              <a:rPr lang="hi-IN" dirty="0"/>
              <a:t> अध्ययन करें</a:t>
            </a:r>
            <a:endParaRPr lang="en-US" sz="2000" dirty="0"/>
          </a:p>
          <a:p>
            <a:pPr lvl="1"/>
            <a:r>
              <a:rPr lang="hi-IN" sz="2000" dirty="0"/>
              <a:t>इस युग के लिए दवा</a:t>
            </a:r>
            <a:endParaRPr lang="en-US" sz="2000" dirty="0"/>
          </a:p>
          <a:p>
            <a:pPr lvl="2"/>
            <a:r>
              <a:rPr lang="hi-IN" dirty="0"/>
              <a:t>तच्छृण्वन् सुपठन् विचारणपरो</a:t>
            </a:r>
            <a:r>
              <a:rPr lang="en-US" dirty="0"/>
              <a:t> </a:t>
            </a:r>
            <a:r>
              <a:rPr lang="en-US" sz="1200" dirty="0"/>
              <a:t>[SB 12.13.18]</a:t>
            </a:r>
          </a:p>
          <a:p>
            <a:pPr lvl="2"/>
            <a:r>
              <a:rPr lang="hi-IN" dirty="0"/>
              <a:t>हृदय कृष्ण के लिए है</a:t>
            </a:r>
            <a:endParaRPr lang="en-US" sz="2000" dirty="0"/>
          </a:p>
          <a:p>
            <a:pPr lvl="1"/>
            <a:r>
              <a:rPr lang="hi-IN" sz="2000" dirty="0"/>
              <a:t>हमारे असंतोष का समाधान</a:t>
            </a:r>
            <a:endParaRPr lang="en-US" sz="2000" dirty="0"/>
          </a:p>
          <a:p>
            <a:pPr lvl="2"/>
            <a:r>
              <a:rPr lang="hi-IN" dirty="0"/>
              <a:t>आत्मा पदार्थ से खुश नहीं हो सकती</a:t>
            </a:r>
            <a:r>
              <a:rPr lang="en-US" dirty="0"/>
              <a:t> </a:t>
            </a:r>
          </a:p>
          <a:p>
            <a:pPr lvl="2"/>
            <a:r>
              <a:rPr lang="hi-IN" dirty="0"/>
              <a:t>भगवान कृष्ण की महिमा करें</a:t>
            </a:r>
            <a:endParaRPr lang="en-US" dirty="0"/>
          </a:p>
          <a:p>
            <a:pPr lvl="1"/>
            <a:r>
              <a:rPr lang="hi-IN" sz="2000" dirty="0"/>
              <a:t>वास्तविक धन क्या है</a:t>
            </a:r>
            <a:endParaRPr lang="en-US" sz="2000" dirty="0"/>
          </a:p>
          <a:p>
            <a:pPr lvl="2"/>
            <a:r>
              <a:rPr lang="hi-IN" dirty="0"/>
              <a:t>यास्मीन तुष्टे जगत् तुष्टे</a:t>
            </a:r>
            <a:r>
              <a:rPr lang="en-US" dirty="0"/>
              <a:t> </a:t>
            </a:r>
          </a:p>
          <a:p>
            <a:pPr lvl="2"/>
            <a:r>
              <a:rPr lang="hi-IN" dirty="0">
                <a:latin typeface="Balaram" pitchFamily="2" charset="0"/>
              </a:rPr>
              <a:t>लक्ष्मी या दुर्गा</a:t>
            </a:r>
            <a:endParaRPr lang="en-US" dirty="0"/>
          </a:p>
          <a:p>
            <a:pPr lvl="2"/>
            <a:r>
              <a:rPr lang="hi-IN" dirty="0"/>
              <a:t>कृष्ण का स्मरण</a:t>
            </a:r>
            <a:endParaRPr lang="en-US" dirty="0"/>
          </a:p>
          <a:p>
            <a:pPr lvl="2"/>
            <a:endParaRPr lang="en-US" dirty="0"/>
          </a:p>
        </p:txBody>
      </p:sp>
      <p:sp>
        <p:nvSpPr>
          <p:cNvPr id="73" name="Oval 72">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Image result for mahavishnu goswami maharaj">
            <a:extLst>
              <a:ext uri="{FF2B5EF4-FFF2-40B4-BE49-F238E27FC236}">
                <a16:creationId xmlns:a16="http://schemas.microsoft.com/office/drawing/2014/main" id="{7AD4A3C5-0977-A04E-A6A9-8ADF6F3E6A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75" name="Arc 74">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050" name="Picture 2" descr="Image result for Radha Neel Madhava">
            <a:extLst>
              <a:ext uri="{FF2B5EF4-FFF2-40B4-BE49-F238E27FC236}">
                <a16:creationId xmlns:a16="http://schemas.microsoft.com/office/drawing/2014/main" id="{D8350307-19FB-9740-B664-1218A7238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41" r="1" b="1464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217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DD00C-721E-2348-8631-02B1349BE4CB}"/>
              </a:ext>
            </a:extLst>
          </p:cNvPr>
          <p:cNvSpPr>
            <a:spLocks noGrp="1"/>
          </p:cNvSpPr>
          <p:nvPr>
            <p:ph type="title"/>
          </p:nvPr>
        </p:nvSpPr>
        <p:spPr>
          <a:xfrm>
            <a:off x="838201" y="345811"/>
            <a:ext cx="5120561" cy="679908"/>
          </a:xfrm>
        </p:spPr>
        <p:txBody>
          <a:bodyPr>
            <a:normAutofit fontScale="90000"/>
          </a:bodyPr>
          <a:lstStyle/>
          <a:p>
            <a:r>
              <a:rPr lang="hi-IN" dirty="0"/>
              <a:t>पुनरावृत्ति</a:t>
            </a:r>
            <a:endParaRPr lang="en-US" dirty="0"/>
          </a:p>
        </p:txBody>
      </p:sp>
      <p:sp>
        <p:nvSpPr>
          <p:cNvPr id="3" name="Content Placeholder 2">
            <a:extLst>
              <a:ext uri="{FF2B5EF4-FFF2-40B4-BE49-F238E27FC236}">
                <a16:creationId xmlns:a16="http://schemas.microsoft.com/office/drawing/2014/main" id="{DD12B8D3-6576-594D-9BE2-76F1270011A4}"/>
              </a:ext>
            </a:extLst>
          </p:cNvPr>
          <p:cNvSpPr>
            <a:spLocks noGrp="1"/>
          </p:cNvSpPr>
          <p:nvPr>
            <p:ph idx="1"/>
          </p:nvPr>
        </p:nvSpPr>
        <p:spPr>
          <a:xfrm>
            <a:off x="404601" y="1084334"/>
            <a:ext cx="7015795" cy="5092630"/>
          </a:xfrm>
        </p:spPr>
        <p:txBody>
          <a:bodyPr>
            <a:noAutofit/>
          </a:bodyPr>
          <a:lstStyle/>
          <a:p>
            <a:pPr lvl="1"/>
            <a:r>
              <a:rPr lang="hi-IN" sz="1800" dirty="0"/>
              <a:t>संकट से कैसे निपटें ?</a:t>
            </a:r>
            <a:r>
              <a:rPr lang="en-US" sz="1800" dirty="0"/>
              <a:t> </a:t>
            </a:r>
          </a:p>
          <a:p>
            <a:pPr lvl="2"/>
            <a:r>
              <a:rPr lang="hi-IN" sz="1800" dirty="0"/>
              <a:t>विनम्रता</a:t>
            </a:r>
            <a:r>
              <a:rPr lang="en-US" sz="1800" dirty="0"/>
              <a:t>,</a:t>
            </a:r>
            <a:r>
              <a:rPr lang="hi-IN" sz="1800" dirty="0"/>
              <a:t> धीरज</a:t>
            </a:r>
            <a:r>
              <a:rPr lang="en-US" sz="1800" dirty="0"/>
              <a:t>,</a:t>
            </a:r>
            <a:r>
              <a:rPr lang="hi-IN" sz="1800" dirty="0"/>
              <a:t> सभी का सम्मान</a:t>
            </a:r>
            <a:endParaRPr lang="en-US" sz="1800" dirty="0"/>
          </a:p>
          <a:p>
            <a:pPr lvl="2"/>
            <a:r>
              <a:rPr lang="hi-IN" sz="1800" dirty="0"/>
              <a:t>अच्छे कर्म से खुशी मिलती है</a:t>
            </a:r>
            <a:endParaRPr lang="en-US" sz="1800" dirty="0"/>
          </a:p>
          <a:p>
            <a:pPr lvl="2"/>
            <a:r>
              <a:rPr lang="hi-IN" sz="1800" dirty="0"/>
              <a:t>अदृश्य अभिनेता की योजना कोई नहीं जानता</a:t>
            </a:r>
            <a:endParaRPr lang="en-US" sz="1800" dirty="0"/>
          </a:p>
          <a:p>
            <a:pPr lvl="1"/>
            <a:r>
              <a:rPr lang="hi-IN" sz="1800" dirty="0"/>
              <a:t>जीने की कला</a:t>
            </a:r>
            <a:r>
              <a:rPr lang="en-US" sz="1800" dirty="0"/>
              <a:t> </a:t>
            </a:r>
          </a:p>
          <a:p>
            <a:pPr lvl="2"/>
            <a:r>
              <a:rPr lang="hi-IN" sz="1800" dirty="0"/>
              <a:t>हमें जाना है</a:t>
            </a:r>
            <a:endParaRPr lang="en-US" sz="1800" dirty="0"/>
          </a:p>
          <a:p>
            <a:pPr lvl="2"/>
            <a:r>
              <a:rPr lang="hi-IN" sz="1800" dirty="0"/>
              <a:t>दूसरों को दोष न दें - केवल कृष्ण को देखें</a:t>
            </a:r>
            <a:endParaRPr lang="en-US" sz="1800" dirty="0"/>
          </a:p>
          <a:p>
            <a:pPr lvl="2"/>
            <a:r>
              <a:rPr lang="hi-IN" sz="1800" dirty="0"/>
              <a:t>संयमपूर्वक भोजन करें और कृष्ण पर निर्भर रहें</a:t>
            </a:r>
            <a:endParaRPr lang="en-US" sz="1800" dirty="0"/>
          </a:p>
          <a:p>
            <a:pPr lvl="1"/>
            <a:r>
              <a:rPr lang="hi-IN" sz="1800" dirty="0"/>
              <a:t>ध्रुव महाराज</a:t>
            </a:r>
            <a:r>
              <a:rPr lang="en-US" sz="1800" dirty="0"/>
              <a:t> </a:t>
            </a:r>
          </a:p>
          <a:p>
            <a:pPr lvl="2"/>
            <a:r>
              <a:rPr lang="hi-IN" sz="1800" dirty="0">
                <a:latin typeface="Balaram" pitchFamily="2" charset="0"/>
              </a:rPr>
              <a:t>सभी को शुभकामनाएं और कृष्ण पर ध्यान केंद्रित करें!</a:t>
            </a:r>
            <a:endParaRPr lang="en-US" sz="1800" dirty="0">
              <a:latin typeface="Balaram" pitchFamily="2" charset="0"/>
            </a:endParaRPr>
          </a:p>
          <a:p>
            <a:pPr lvl="2"/>
            <a:r>
              <a:rPr lang="hi-IN" sz="1800" dirty="0">
                <a:latin typeface="Balaram" pitchFamily="2" charset="0"/>
              </a:rPr>
              <a:t>ईश्वर महान है - उसकी पूजा करो</a:t>
            </a:r>
            <a:endParaRPr lang="en-US" sz="1800" dirty="0">
              <a:latin typeface="Balaram" pitchFamily="2" charset="0"/>
            </a:endParaRPr>
          </a:p>
          <a:p>
            <a:pPr lvl="2"/>
            <a:r>
              <a:rPr lang="hi-IN" sz="1800" dirty="0">
                <a:latin typeface="Balaram" pitchFamily="2" charset="0"/>
              </a:rPr>
              <a:t>निश्चय के साथ कृष्ण की शरण लें</a:t>
            </a:r>
            <a:endParaRPr lang="en-US" sz="1800" dirty="0">
              <a:latin typeface="Balaram" pitchFamily="2" charset="0"/>
            </a:endParaRPr>
          </a:p>
          <a:p>
            <a:pPr lvl="1"/>
            <a:r>
              <a:rPr lang="hi-IN" sz="1800" dirty="0"/>
              <a:t>भीष्म पितामह</a:t>
            </a:r>
            <a:r>
              <a:rPr lang="en-US" sz="1800" dirty="0"/>
              <a:t> </a:t>
            </a:r>
          </a:p>
          <a:p>
            <a:pPr lvl="2"/>
            <a:r>
              <a:rPr lang="hi-IN" sz="1800" dirty="0"/>
              <a:t>बलिदान का जीवन</a:t>
            </a:r>
            <a:endParaRPr lang="en-US" sz="1800" dirty="0"/>
          </a:p>
          <a:p>
            <a:pPr lvl="2"/>
            <a:r>
              <a:rPr lang="hi-IN" sz="1800" dirty="0"/>
              <a:t>विपरीत परिस्थितियों कर्तव्य निभाना</a:t>
            </a:r>
            <a:endParaRPr lang="en-US" sz="1800" dirty="0"/>
          </a:p>
          <a:p>
            <a:pPr lvl="2"/>
            <a:r>
              <a:rPr lang="hi-IN" sz="1800" dirty="0"/>
              <a:t>सब कुछ में कृष्ण की कृपा देखना</a:t>
            </a:r>
            <a:endParaRPr lang="en-US" sz="1800" dirty="0"/>
          </a:p>
          <a:p>
            <a:pPr lvl="2"/>
            <a:endParaRPr lang="en-US" sz="1600" dirty="0"/>
          </a:p>
          <a:p>
            <a:pPr lvl="2"/>
            <a:endParaRPr lang="en-US" dirty="0">
              <a:latin typeface="Balaram" pitchFamily="2" charset="0"/>
            </a:endParaRPr>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sz="2000" dirty="0"/>
          </a:p>
          <a:p>
            <a:pPr lvl="2"/>
            <a:endParaRPr lang="en-US" dirty="0"/>
          </a:p>
        </p:txBody>
      </p:sp>
      <p:pic>
        <p:nvPicPr>
          <p:cNvPr id="4" name="Picture 4" descr="Image result for mahavishnu goswami maharaj">
            <a:extLst>
              <a:ext uri="{FF2B5EF4-FFF2-40B4-BE49-F238E27FC236}">
                <a16:creationId xmlns:a16="http://schemas.microsoft.com/office/drawing/2014/main" id="{7AD4A3C5-0977-A04E-A6A9-8ADF6F3E6A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Image result for Radha Neel Madhava">
            <a:extLst>
              <a:ext uri="{FF2B5EF4-FFF2-40B4-BE49-F238E27FC236}">
                <a16:creationId xmlns:a16="http://schemas.microsoft.com/office/drawing/2014/main" id="{D8350307-19FB-9740-B664-1218A7238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41" r="1" b="1464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1414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DD00C-721E-2348-8631-02B1349BE4CB}"/>
              </a:ext>
            </a:extLst>
          </p:cNvPr>
          <p:cNvSpPr>
            <a:spLocks noGrp="1"/>
          </p:cNvSpPr>
          <p:nvPr>
            <p:ph type="title"/>
          </p:nvPr>
        </p:nvSpPr>
        <p:spPr>
          <a:xfrm>
            <a:off x="838201" y="345811"/>
            <a:ext cx="5120561" cy="679908"/>
          </a:xfrm>
        </p:spPr>
        <p:txBody>
          <a:bodyPr>
            <a:normAutofit fontScale="90000"/>
          </a:bodyPr>
          <a:lstStyle/>
          <a:p>
            <a:r>
              <a:rPr lang="hi-IN" dirty="0"/>
              <a:t>पुनरावृत्ति</a:t>
            </a:r>
            <a:endParaRPr lang="en-US" dirty="0"/>
          </a:p>
        </p:txBody>
      </p:sp>
      <p:sp>
        <p:nvSpPr>
          <p:cNvPr id="3" name="Content Placeholder 2">
            <a:extLst>
              <a:ext uri="{FF2B5EF4-FFF2-40B4-BE49-F238E27FC236}">
                <a16:creationId xmlns:a16="http://schemas.microsoft.com/office/drawing/2014/main" id="{DD12B8D3-6576-594D-9BE2-76F1270011A4}"/>
              </a:ext>
            </a:extLst>
          </p:cNvPr>
          <p:cNvSpPr>
            <a:spLocks noGrp="1"/>
          </p:cNvSpPr>
          <p:nvPr>
            <p:ph idx="1"/>
          </p:nvPr>
        </p:nvSpPr>
        <p:spPr>
          <a:xfrm>
            <a:off x="404601" y="1084334"/>
            <a:ext cx="7015795" cy="5092630"/>
          </a:xfrm>
        </p:spPr>
        <p:txBody>
          <a:bodyPr>
            <a:noAutofit/>
          </a:bodyPr>
          <a:lstStyle/>
          <a:p>
            <a:pPr lvl="1"/>
            <a:r>
              <a:rPr lang="hi-IN" sz="1800" dirty="0"/>
              <a:t>भक्त प्रह्लाद की तरह निडर कैसे बनें ?</a:t>
            </a:r>
            <a:r>
              <a:rPr lang="en-US" sz="1800" dirty="0"/>
              <a:t> </a:t>
            </a:r>
          </a:p>
          <a:p>
            <a:pPr lvl="2"/>
            <a:r>
              <a:rPr lang="hi-IN" sz="1800" dirty="0"/>
              <a:t>बिना देर किए भगवान के नाम का जप करें</a:t>
            </a:r>
            <a:endParaRPr lang="en-US" sz="1800" dirty="0"/>
          </a:p>
          <a:p>
            <a:pPr lvl="2"/>
            <a:r>
              <a:rPr lang="hi-IN" sz="1800" dirty="0"/>
              <a:t>भय भी कृष्ण नाम से डरता है</a:t>
            </a:r>
            <a:endParaRPr lang="en-US" sz="1800" dirty="0"/>
          </a:p>
          <a:p>
            <a:pPr lvl="2"/>
            <a:r>
              <a:rPr lang="hi-IN" sz="1800" dirty="0"/>
              <a:t>चिंता करना कृष्ण का काम है</a:t>
            </a:r>
            <a:endParaRPr lang="en-US" sz="1800" dirty="0"/>
          </a:p>
          <a:p>
            <a:pPr lvl="2"/>
            <a:endParaRPr lang="en-US" sz="1800" dirty="0"/>
          </a:p>
          <a:p>
            <a:pPr lvl="1"/>
            <a:endParaRPr lang="en-US" sz="1800" dirty="0"/>
          </a:p>
          <a:p>
            <a:pPr lvl="2"/>
            <a:endParaRPr lang="en-US" sz="1600" dirty="0"/>
          </a:p>
          <a:p>
            <a:pPr lvl="2"/>
            <a:endParaRPr lang="en-US" dirty="0">
              <a:latin typeface="Balaram" pitchFamily="2" charset="0"/>
            </a:endParaRPr>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dirty="0"/>
          </a:p>
          <a:p>
            <a:pPr lvl="2"/>
            <a:endParaRPr lang="en-US" sz="2000" dirty="0"/>
          </a:p>
          <a:p>
            <a:pPr lvl="2"/>
            <a:endParaRPr lang="en-US" dirty="0"/>
          </a:p>
        </p:txBody>
      </p:sp>
      <p:pic>
        <p:nvPicPr>
          <p:cNvPr id="4" name="Picture 4" descr="Image result for mahavishnu goswami maharaj">
            <a:extLst>
              <a:ext uri="{FF2B5EF4-FFF2-40B4-BE49-F238E27FC236}">
                <a16:creationId xmlns:a16="http://schemas.microsoft.com/office/drawing/2014/main" id="{7AD4A3C5-0977-A04E-A6A9-8ADF6F3E6A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pic>
        <p:nvPicPr>
          <p:cNvPr id="2050" name="Picture 2" descr="Image result for Radha Neel Madhava">
            <a:extLst>
              <a:ext uri="{FF2B5EF4-FFF2-40B4-BE49-F238E27FC236}">
                <a16:creationId xmlns:a16="http://schemas.microsoft.com/office/drawing/2014/main" id="{D8350307-19FB-9740-B664-1218A7238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41" r="1" b="1464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302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1CA48-185B-854F-9ECA-9F2BA142EB88}"/>
              </a:ext>
            </a:extLst>
          </p:cNvPr>
          <p:cNvSpPr>
            <a:spLocks noGrp="1"/>
          </p:cNvSpPr>
          <p:nvPr>
            <p:ph type="title"/>
          </p:nvPr>
        </p:nvSpPr>
        <p:spPr/>
        <p:txBody>
          <a:bodyPr>
            <a:normAutofit/>
          </a:bodyPr>
          <a:lstStyle/>
          <a:p>
            <a:r>
              <a:rPr lang="hi-IN" dirty="0"/>
              <a:t>मात्रास्पर्शास्तु कौन्तेय शीतोष्णसुखदुःखदाः ।</a:t>
            </a:r>
            <a:br>
              <a:rPr lang="hi-IN" dirty="0"/>
            </a:br>
            <a:r>
              <a:rPr lang="hi-IN" dirty="0"/>
              <a:t>आगमापायिनोऽनित्यास्तांस्तितिक्षस्व भारत ॥ </a:t>
            </a:r>
            <a:endParaRPr lang="en-US" dirty="0"/>
          </a:p>
        </p:txBody>
      </p:sp>
      <p:sp>
        <p:nvSpPr>
          <p:cNvPr id="3" name="Content Placeholder 2">
            <a:extLst>
              <a:ext uri="{FF2B5EF4-FFF2-40B4-BE49-F238E27FC236}">
                <a16:creationId xmlns:a16="http://schemas.microsoft.com/office/drawing/2014/main" id="{4C3C4E8A-3CD0-954A-9DCA-58514841EB16}"/>
              </a:ext>
            </a:extLst>
          </p:cNvPr>
          <p:cNvSpPr>
            <a:spLocks noGrp="1"/>
          </p:cNvSpPr>
          <p:nvPr>
            <p:ph idx="1"/>
          </p:nvPr>
        </p:nvSpPr>
        <p:spPr/>
        <p:txBody>
          <a:bodyPr/>
          <a:lstStyle/>
          <a:p>
            <a:pPr marL="0" indent="0" algn="ctr">
              <a:buNone/>
            </a:pPr>
            <a:r>
              <a:rPr lang="en-US" i="1" dirty="0" err="1"/>
              <a:t>mātrā-sparśās</a:t>
            </a:r>
            <a:r>
              <a:rPr lang="en-US" i="1" dirty="0"/>
              <a:t> </a:t>
            </a:r>
            <a:r>
              <a:rPr lang="en-US" i="1" dirty="0" err="1"/>
              <a:t>tu</a:t>
            </a:r>
            <a:r>
              <a:rPr lang="en-US" i="1" dirty="0"/>
              <a:t> </a:t>
            </a:r>
            <a:r>
              <a:rPr lang="en-US" i="1" dirty="0" err="1"/>
              <a:t>kaunteya</a:t>
            </a:r>
            <a:r>
              <a:rPr lang="en-US" i="1" dirty="0"/>
              <a:t> </a:t>
            </a:r>
            <a:r>
              <a:rPr lang="en-US" i="1" dirty="0" err="1"/>
              <a:t>śītoṣṇa-sukha-duḥkha-dāḥ</a:t>
            </a:r>
            <a:br>
              <a:rPr lang="en-US" i="1" dirty="0"/>
            </a:br>
            <a:r>
              <a:rPr lang="en-US" i="1" dirty="0" err="1"/>
              <a:t>āgamāpāyino</a:t>
            </a:r>
            <a:r>
              <a:rPr lang="en-US" i="1" dirty="0"/>
              <a:t> ’</a:t>
            </a:r>
            <a:r>
              <a:rPr lang="en-US" i="1" dirty="0" err="1"/>
              <a:t>nityās</a:t>
            </a:r>
            <a:r>
              <a:rPr lang="en-US" i="1" dirty="0"/>
              <a:t> </a:t>
            </a:r>
            <a:r>
              <a:rPr lang="en-US" i="1" dirty="0" err="1"/>
              <a:t>tāṁs</a:t>
            </a:r>
            <a:r>
              <a:rPr lang="en-US" i="1" dirty="0"/>
              <a:t> </a:t>
            </a:r>
            <a:r>
              <a:rPr lang="en-US" i="1" dirty="0" err="1"/>
              <a:t>titikṣasva</a:t>
            </a:r>
            <a:r>
              <a:rPr lang="en-US" i="1" dirty="0"/>
              <a:t> </a:t>
            </a:r>
            <a:r>
              <a:rPr lang="en-US" i="1" dirty="0" err="1"/>
              <a:t>bhārata</a:t>
            </a:r>
            <a:endParaRPr lang="en-US" i="1" dirty="0"/>
          </a:p>
          <a:p>
            <a:pPr marL="0" indent="0" algn="ctr">
              <a:buNone/>
            </a:pPr>
            <a:r>
              <a:rPr lang="en-US" sz="1600" i="1" dirty="0" err="1">
                <a:highlight>
                  <a:srgbClr val="FFFF00"/>
                </a:highlight>
                <a:hlinkClick r:id="rId2"/>
              </a:rPr>
              <a:t>mātrā</a:t>
            </a:r>
            <a:r>
              <a:rPr lang="en-US" sz="1600" dirty="0" err="1">
                <a:highlight>
                  <a:srgbClr val="FFFF00"/>
                </a:highlight>
              </a:rPr>
              <a:t>-</a:t>
            </a:r>
            <a:r>
              <a:rPr lang="en-US" sz="1600" i="1" dirty="0" err="1">
                <a:highlight>
                  <a:srgbClr val="FFFF00"/>
                </a:highlight>
                <a:hlinkClick r:id="rId3"/>
              </a:rPr>
              <a:t>sparśāḥ</a:t>
            </a:r>
            <a:r>
              <a:rPr lang="en-US" sz="1600" dirty="0">
                <a:highlight>
                  <a:srgbClr val="FFFF00"/>
                </a:highlight>
              </a:rPr>
              <a:t> — sensory perception</a:t>
            </a:r>
            <a:r>
              <a:rPr lang="en-US" sz="1600" dirty="0"/>
              <a:t>; </a:t>
            </a:r>
            <a:r>
              <a:rPr lang="en-US" sz="1600" i="1" dirty="0">
                <a:hlinkClick r:id="rId4"/>
              </a:rPr>
              <a:t>tu</a:t>
            </a:r>
            <a:r>
              <a:rPr lang="en-US" sz="1600" dirty="0"/>
              <a:t> — only; </a:t>
            </a:r>
            <a:r>
              <a:rPr lang="en-US" sz="1600" i="1" dirty="0">
                <a:hlinkClick r:id="rId5"/>
              </a:rPr>
              <a:t>kaunteya</a:t>
            </a:r>
            <a:r>
              <a:rPr lang="en-US" sz="1600" dirty="0"/>
              <a:t> — O son of </a:t>
            </a:r>
            <a:r>
              <a:rPr lang="en-US" sz="1600" dirty="0" err="1"/>
              <a:t>Kuntī</a:t>
            </a:r>
            <a:r>
              <a:rPr lang="en-US" sz="1600" dirty="0"/>
              <a:t>; </a:t>
            </a:r>
            <a:r>
              <a:rPr lang="en-US" sz="1600" i="1" dirty="0">
                <a:hlinkClick r:id="rId6"/>
              </a:rPr>
              <a:t>śīta</a:t>
            </a:r>
            <a:r>
              <a:rPr lang="en-US" sz="1600" dirty="0"/>
              <a:t> — winter; </a:t>
            </a:r>
            <a:r>
              <a:rPr lang="en-US" sz="1600" i="1" dirty="0">
                <a:hlinkClick r:id="rId7"/>
              </a:rPr>
              <a:t>uṣṇa</a:t>
            </a:r>
            <a:r>
              <a:rPr lang="en-US" sz="1600" dirty="0"/>
              <a:t> — summer; </a:t>
            </a:r>
            <a:r>
              <a:rPr lang="en-US" sz="1600" i="1" dirty="0">
                <a:hlinkClick r:id="rId8"/>
              </a:rPr>
              <a:t>sukha</a:t>
            </a:r>
            <a:r>
              <a:rPr lang="en-US" sz="1600" dirty="0"/>
              <a:t> — happiness; </a:t>
            </a:r>
            <a:r>
              <a:rPr lang="en-US" sz="1600" i="1" dirty="0">
                <a:hlinkClick r:id="rId9"/>
              </a:rPr>
              <a:t>duḥkha</a:t>
            </a:r>
            <a:r>
              <a:rPr lang="en-US" sz="1600" dirty="0"/>
              <a:t> — and pain; </a:t>
            </a:r>
            <a:r>
              <a:rPr lang="en-US" sz="1600" i="1" dirty="0">
                <a:hlinkClick r:id="rId10"/>
              </a:rPr>
              <a:t>dāḥ</a:t>
            </a:r>
            <a:r>
              <a:rPr lang="en-US" sz="1600" dirty="0"/>
              <a:t> — giving; </a:t>
            </a:r>
            <a:r>
              <a:rPr lang="en-US" sz="1600" i="1" dirty="0">
                <a:hlinkClick r:id="rId11"/>
              </a:rPr>
              <a:t>āgama</a:t>
            </a:r>
            <a:r>
              <a:rPr lang="en-US" sz="1600" dirty="0"/>
              <a:t> — appearing; </a:t>
            </a:r>
            <a:r>
              <a:rPr lang="en-US" sz="1600" i="1" dirty="0">
                <a:hlinkClick r:id="rId12"/>
              </a:rPr>
              <a:t>apāyinaḥ</a:t>
            </a:r>
            <a:r>
              <a:rPr lang="en-US" sz="1600" dirty="0"/>
              <a:t> — disappearing; </a:t>
            </a:r>
            <a:r>
              <a:rPr lang="en-US" sz="1600" i="1" dirty="0">
                <a:highlight>
                  <a:srgbClr val="FFFF00"/>
                </a:highlight>
                <a:hlinkClick r:id="rId13"/>
              </a:rPr>
              <a:t>anityāḥ</a:t>
            </a:r>
            <a:r>
              <a:rPr lang="en-US" sz="1600" dirty="0">
                <a:highlight>
                  <a:srgbClr val="FFFF00"/>
                </a:highlight>
              </a:rPr>
              <a:t> — nonpermanent</a:t>
            </a:r>
            <a:r>
              <a:rPr lang="en-US" sz="1600" dirty="0"/>
              <a:t>; </a:t>
            </a:r>
            <a:r>
              <a:rPr lang="en-US" sz="1600" i="1" dirty="0">
                <a:hlinkClick r:id="rId14"/>
              </a:rPr>
              <a:t>tān</a:t>
            </a:r>
            <a:r>
              <a:rPr lang="en-US" sz="1600" dirty="0"/>
              <a:t> — all of them; </a:t>
            </a:r>
            <a:r>
              <a:rPr lang="en-US" sz="1600" i="1" dirty="0">
                <a:highlight>
                  <a:srgbClr val="FFFF00"/>
                </a:highlight>
                <a:hlinkClick r:id="rId15"/>
              </a:rPr>
              <a:t>titikṣasva</a:t>
            </a:r>
            <a:r>
              <a:rPr lang="en-US" sz="1600" dirty="0">
                <a:highlight>
                  <a:srgbClr val="FFFF00"/>
                </a:highlight>
              </a:rPr>
              <a:t> — just try to tolerate</a:t>
            </a:r>
            <a:r>
              <a:rPr lang="en-US" sz="1600" dirty="0"/>
              <a:t>; </a:t>
            </a:r>
            <a:r>
              <a:rPr lang="en-US" sz="1600" i="1" dirty="0">
                <a:hlinkClick r:id="rId16"/>
              </a:rPr>
              <a:t>bhārata</a:t>
            </a:r>
            <a:r>
              <a:rPr lang="en-US" sz="1600" dirty="0"/>
              <a:t> — O descendant of the Bharata dynasty.</a:t>
            </a:r>
          </a:p>
          <a:p>
            <a:pPr marL="0" indent="0">
              <a:buNone/>
            </a:pPr>
            <a:r>
              <a:rPr lang="en-US" b="1" dirty="0"/>
              <a:t>O son of </a:t>
            </a:r>
            <a:r>
              <a:rPr lang="en-US" b="1" dirty="0" err="1"/>
              <a:t>Kuntī</a:t>
            </a:r>
            <a:r>
              <a:rPr lang="en-US" b="1" dirty="0"/>
              <a:t>, the </a:t>
            </a:r>
            <a:r>
              <a:rPr lang="en-US" b="1" dirty="0">
                <a:highlight>
                  <a:srgbClr val="FFFF00"/>
                </a:highlight>
              </a:rPr>
              <a:t>nonpermanent</a:t>
            </a:r>
            <a:r>
              <a:rPr lang="en-US" b="1" dirty="0"/>
              <a:t> </a:t>
            </a:r>
            <a:r>
              <a:rPr lang="en-US" b="1" dirty="0">
                <a:highlight>
                  <a:srgbClr val="FFFF00"/>
                </a:highlight>
              </a:rPr>
              <a:t>appearance</a:t>
            </a:r>
            <a:r>
              <a:rPr lang="en-US" b="1" dirty="0"/>
              <a:t> of </a:t>
            </a:r>
            <a:r>
              <a:rPr lang="en-US" b="1" dirty="0">
                <a:highlight>
                  <a:srgbClr val="FFFF00"/>
                </a:highlight>
              </a:rPr>
              <a:t>happiness and distress</a:t>
            </a:r>
            <a:r>
              <a:rPr lang="en-US" b="1" dirty="0"/>
              <a:t>, and their </a:t>
            </a:r>
            <a:r>
              <a:rPr lang="en-US" b="1" dirty="0">
                <a:highlight>
                  <a:srgbClr val="FFFF00"/>
                </a:highlight>
              </a:rPr>
              <a:t>disappearance</a:t>
            </a:r>
            <a:r>
              <a:rPr lang="en-US" b="1" dirty="0"/>
              <a:t> in due course, are like the appearance and disappearance of </a:t>
            </a:r>
            <a:r>
              <a:rPr lang="en-US" b="1" dirty="0">
                <a:highlight>
                  <a:srgbClr val="FFFF00"/>
                </a:highlight>
              </a:rPr>
              <a:t>winter</a:t>
            </a:r>
            <a:r>
              <a:rPr lang="en-US" b="1" dirty="0"/>
              <a:t> and </a:t>
            </a:r>
            <a:r>
              <a:rPr lang="en-US" b="1" dirty="0">
                <a:highlight>
                  <a:srgbClr val="FFFF00"/>
                </a:highlight>
              </a:rPr>
              <a:t>summer</a:t>
            </a:r>
            <a:r>
              <a:rPr lang="en-US" b="1" dirty="0"/>
              <a:t> seasons. They arise from </a:t>
            </a:r>
            <a:r>
              <a:rPr lang="en-US" b="1" dirty="0">
                <a:highlight>
                  <a:srgbClr val="FFFF00"/>
                </a:highlight>
              </a:rPr>
              <a:t>sense perception</a:t>
            </a:r>
            <a:r>
              <a:rPr lang="en-US" b="1" dirty="0"/>
              <a:t>, O scion of Bharata, and </a:t>
            </a:r>
            <a:r>
              <a:rPr lang="en-US" b="1" dirty="0">
                <a:highlight>
                  <a:srgbClr val="FFFF00"/>
                </a:highlight>
              </a:rPr>
              <a:t>one must learn to tolerate them without being disturbed</a:t>
            </a:r>
            <a:r>
              <a:rPr lang="en-US" b="1" dirty="0"/>
              <a:t>. [2.14]</a:t>
            </a:r>
            <a:endParaRPr lang="en-US" sz="1600" dirty="0"/>
          </a:p>
        </p:txBody>
      </p:sp>
    </p:spTree>
    <p:extLst>
      <p:ext uri="{BB962C8B-B14F-4D97-AF65-F5344CB8AC3E}">
        <p14:creationId xmlns:p14="http://schemas.microsoft.com/office/powerpoint/2010/main" val="4255679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8D872F-9A26-DB47-9406-35D50A674FFD}"/>
              </a:ext>
            </a:extLst>
          </p:cNvPr>
          <p:cNvSpPr>
            <a:spLocks noGrp="1"/>
          </p:cNvSpPr>
          <p:nvPr>
            <p:ph type="title"/>
          </p:nvPr>
        </p:nvSpPr>
        <p:spPr/>
        <p:txBody>
          <a:bodyPr/>
          <a:lstStyle/>
          <a:p>
            <a:r>
              <a:rPr lang="en-US" dirty="0"/>
              <a:t>Discharge duty properly by tolerating</a:t>
            </a:r>
          </a:p>
        </p:txBody>
      </p:sp>
      <p:sp>
        <p:nvSpPr>
          <p:cNvPr id="3" name="Content Placeholder 2">
            <a:extLst>
              <a:ext uri="{FF2B5EF4-FFF2-40B4-BE49-F238E27FC236}">
                <a16:creationId xmlns:a16="http://schemas.microsoft.com/office/drawing/2014/main" id="{1124757F-0504-6144-BDBD-062070961136}"/>
              </a:ext>
            </a:extLst>
          </p:cNvPr>
          <p:cNvSpPr>
            <a:spLocks noGrp="1"/>
          </p:cNvSpPr>
          <p:nvPr>
            <p:ph idx="1"/>
          </p:nvPr>
        </p:nvSpPr>
        <p:spPr/>
        <p:txBody>
          <a:bodyPr>
            <a:normAutofit fontScale="77500" lnSpcReduction="20000"/>
          </a:bodyPr>
          <a:lstStyle/>
          <a:p>
            <a:r>
              <a:rPr lang="en-US" dirty="0"/>
              <a:t>In the proper discharge of duty, one has to </a:t>
            </a:r>
            <a:r>
              <a:rPr lang="en-US" dirty="0">
                <a:highlight>
                  <a:srgbClr val="FFFF00"/>
                </a:highlight>
              </a:rPr>
              <a:t>learn to tolerate </a:t>
            </a:r>
            <a:r>
              <a:rPr lang="en-US" dirty="0"/>
              <a:t>nonpermanent appearances and disappearances of happiness and distress. According to Vedic injunction, one has to </a:t>
            </a:r>
            <a:r>
              <a:rPr lang="en-US" dirty="0">
                <a:highlight>
                  <a:srgbClr val="FFFF00"/>
                </a:highlight>
              </a:rPr>
              <a:t>take his bath early in the morning</a:t>
            </a:r>
            <a:r>
              <a:rPr lang="en-US" dirty="0"/>
              <a:t> even during the month of </a:t>
            </a:r>
            <a:r>
              <a:rPr lang="en-US" dirty="0" err="1"/>
              <a:t>Māgha</a:t>
            </a:r>
            <a:r>
              <a:rPr lang="en-US" dirty="0"/>
              <a:t> (January-February). It is very cold at that time, but in spite of that </a:t>
            </a:r>
            <a:r>
              <a:rPr lang="en-US" dirty="0">
                <a:highlight>
                  <a:srgbClr val="FFFF00"/>
                </a:highlight>
              </a:rPr>
              <a:t>a man who abides by the religious principles does not hesitate to take his bath</a:t>
            </a:r>
            <a:r>
              <a:rPr lang="en-US" dirty="0"/>
              <a:t>. Similarly, </a:t>
            </a:r>
            <a:r>
              <a:rPr lang="en-US" dirty="0">
                <a:highlight>
                  <a:srgbClr val="FFFF00"/>
                </a:highlight>
              </a:rPr>
              <a:t>a woman does not hesitate to cook in the kitchen in the months of May and June</a:t>
            </a:r>
            <a:r>
              <a:rPr lang="en-US" dirty="0"/>
              <a:t>, the hottest part of the summer season. One has to execute his duty in spite of climatic inconveniences. Similarly, </a:t>
            </a:r>
            <a:r>
              <a:rPr lang="en-US" dirty="0">
                <a:highlight>
                  <a:srgbClr val="FFFF00"/>
                </a:highlight>
              </a:rPr>
              <a:t>to fight is the religious principle of the </a:t>
            </a:r>
            <a:r>
              <a:rPr lang="en-US" i="1" dirty="0" err="1">
                <a:highlight>
                  <a:srgbClr val="FFFF00"/>
                </a:highlight>
              </a:rPr>
              <a:t>kṣatriyas</a:t>
            </a:r>
            <a:r>
              <a:rPr lang="en-US" i="1" dirty="0">
                <a:highlight>
                  <a:srgbClr val="FFFF00"/>
                </a:highlight>
              </a:rPr>
              <a:t>,</a:t>
            </a:r>
            <a:r>
              <a:rPr lang="en-US" dirty="0">
                <a:highlight>
                  <a:srgbClr val="FFFF00"/>
                </a:highlight>
              </a:rPr>
              <a:t> and although one has to fight with some friend or relative</a:t>
            </a:r>
            <a:r>
              <a:rPr lang="en-US" dirty="0"/>
              <a:t>, </a:t>
            </a:r>
            <a:r>
              <a:rPr lang="en-US" dirty="0">
                <a:highlight>
                  <a:srgbClr val="FFFF00"/>
                </a:highlight>
              </a:rPr>
              <a:t>one should not deviate from his prescribed duty</a:t>
            </a:r>
            <a:r>
              <a:rPr lang="en-US" dirty="0"/>
              <a:t>. One has to follow the prescribed rules and regulations of religious principles </a:t>
            </a:r>
            <a:r>
              <a:rPr lang="en-US" dirty="0">
                <a:highlight>
                  <a:srgbClr val="FFFF00"/>
                </a:highlight>
              </a:rPr>
              <a:t>in order to rise up to the platform of knowledge</a:t>
            </a:r>
            <a:r>
              <a:rPr lang="en-US" dirty="0"/>
              <a:t>, because by </a:t>
            </a:r>
            <a:r>
              <a:rPr lang="en-US" dirty="0">
                <a:highlight>
                  <a:srgbClr val="FFFF00"/>
                </a:highlight>
              </a:rPr>
              <a:t>knowledge and devotion only can one liberate himself from the clutches of </a:t>
            </a:r>
            <a:r>
              <a:rPr lang="en-US" i="1" dirty="0" err="1">
                <a:highlight>
                  <a:srgbClr val="FFFF00"/>
                </a:highlight>
              </a:rPr>
              <a:t>māyā</a:t>
            </a:r>
            <a:r>
              <a:rPr lang="en-US" dirty="0"/>
              <a:t> (illusion).</a:t>
            </a:r>
          </a:p>
          <a:p>
            <a:r>
              <a:rPr lang="en-US" dirty="0"/>
              <a:t>The two different names of address given to Arjuna are also significant. To address him as </a:t>
            </a:r>
            <a:r>
              <a:rPr lang="en-US" dirty="0" err="1">
                <a:highlight>
                  <a:srgbClr val="FFFF00"/>
                </a:highlight>
              </a:rPr>
              <a:t>Kaunteya</a:t>
            </a:r>
            <a:r>
              <a:rPr lang="en-US" dirty="0"/>
              <a:t> signifies his great </a:t>
            </a:r>
            <a:r>
              <a:rPr lang="en-US" dirty="0">
                <a:highlight>
                  <a:srgbClr val="FFFF00"/>
                </a:highlight>
              </a:rPr>
              <a:t>blood relations from his mother’s side</a:t>
            </a:r>
            <a:r>
              <a:rPr lang="en-US" dirty="0"/>
              <a:t>; and to address him as </a:t>
            </a:r>
            <a:r>
              <a:rPr lang="en-US" dirty="0" err="1">
                <a:highlight>
                  <a:srgbClr val="FFFF00"/>
                </a:highlight>
              </a:rPr>
              <a:t>Bhārata</a:t>
            </a:r>
            <a:r>
              <a:rPr lang="en-US" dirty="0">
                <a:highlight>
                  <a:srgbClr val="FFFF00"/>
                </a:highlight>
              </a:rPr>
              <a:t> signifies his greatness from his father’s side</a:t>
            </a:r>
            <a:r>
              <a:rPr lang="en-US" dirty="0"/>
              <a:t>. From both sides he is supposed to have a great heritage. </a:t>
            </a:r>
            <a:r>
              <a:rPr lang="en-US" dirty="0">
                <a:highlight>
                  <a:srgbClr val="FFFF00"/>
                </a:highlight>
              </a:rPr>
              <a:t>A great heritage brings responsibility in the matter of proper discharge of duties</a:t>
            </a:r>
            <a:r>
              <a:rPr lang="en-US" dirty="0"/>
              <a:t>; therefore, he cannot avoid fighting.</a:t>
            </a:r>
          </a:p>
          <a:p>
            <a:pPr marL="0" indent="0">
              <a:buNone/>
            </a:pPr>
            <a:endParaRPr lang="en-US" dirty="0"/>
          </a:p>
        </p:txBody>
      </p:sp>
    </p:spTree>
    <p:extLst>
      <p:ext uri="{BB962C8B-B14F-4D97-AF65-F5344CB8AC3E}">
        <p14:creationId xmlns:p14="http://schemas.microsoft.com/office/powerpoint/2010/main" val="39697512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16103</TotalTime>
  <Words>2731</Words>
  <Application>Microsoft Macintosh PowerPoint</Application>
  <PresentationFormat>Widescreen</PresentationFormat>
  <Paragraphs>216</Paragraphs>
  <Slides>36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36</vt:i4>
      </vt:variant>
    </vt:vector>
  </HeadingPairs>
  <TitlesOfParts>
    <vt:vector size="42" baseType="lpstr">
      <vt:lpstr>Arial</vt:lpstr>
      <vt:lpstr>Balaram</vt:lpstr>
      <vt:lpstr>Calibri</vt:lpstr>
      <vt:lpstr>Calibri Light</vt:lpstr>
      <vt:lpstr>Tw Cen MT</vt:lpstr>
      <vt:lpstr>Office Theme</vt:lpstr>
      <vt:lpstr>   सहनशीलता  Tolerate  </vt:lpstr>
      <vt:lpstr>Recap </vt:lpstr>
      <vt:lpstr>Recap </vt:lpstr>
      <vt:lpstr>Recap </vt:lpstr>
      <vt:lpstr>पुनरावृत्ति</vt:lpstr>
      <vt:lpstr>पुनरावृत्ति</vt:lpstr>
      <vt:lpstr>पुनरावृत्ति</vt:lpstr>
      <vt:lpstr>मात्रास्पर्शास्तु कौन्तेय शीतोष्णसुखदुःखदाः । आगमापायिनोऽनित्यास्तांस्तितिक्षस्व भारत ॥ </vt:lpstr>
      <vt:lpstr>Discharge duty properly by tolerating</vt:lpstr>
      <vt:lpstr>PowerPoint Presentation</vt:lpstr>
      <vt:lpstr>Whatever comes goes </vt:lpstr>
      <vt:lpstr>जो आता है चला जाता है</vt:lpstr>
      <vt:lpstr>What to do in Misery?</vt:lpstr>
      <vt:lpstr>Sickness comes - it will go away</vt:lpstr>
      <vt:lpstr>बीमारी आती है - चली जाएगी</vt:lpstr>
      <vt:lpstr>tṛṇād api su-nīcena taror iva sahiṣṇunā amāninā māna-dena kīrtanīyaḥ sadā hariḥ</vt:lpstr>
      <vt:lpstr>ūrdhva-bāhu kari’ kahoṅ, śuna, sarva-loka nāma-sūtre gāṅthi’ para kaṇṭhe ei śloka</vt:lpstr>
      <vt:lpstr>prabhu-ājñāya kara ei śloka ācaraṇa avaśya pāibe tabe śrī-kṛṣṇa-caraṇa</vt:lpstr>
      <vt:lpstr>देहिनोऽस्मिन्यथा देहे कौमारं यौवनं जरा । तथा देहान्तरप्राप्तिर्धीरस्तत्र न मुह्यति ॥ </vt:lpstr>
      <vt:lpstr>Learning to tolerate leads to liberation</vt:lpstr>
      <vt:lpstr>Body Consciousness</vt:lpstr>
      <vt:lpstr>Who is the greatest? Brahma, Vishnu or Siva</vt:lpstr>
      <vt:lpstr>Lord Krishna amazing response when Bhṛgu Muni kicks Him</vt:lpstr>
      <vt:lpstr>No retaliation</vt:lpstr>
      <vt:lpstr>दीर्घं श्वसन्ती वृजिनस्य पार- मपश्यती बालकमाह बाला । मामङ्गलं तात परेषु मंस्था भुङ्क्ते जनो यत्परदु:खदस्तत् ॥</vt:lpstr>
      <vt:lpstr>या निर्वृतिस्तनुभृतां तव पादपद्म ध्यानाद्भवज्जनकथाश्रवणेन वा स्यात् । सा ब्रह्मणि स्वमहिमन्यपि नाथ मा भूत् किं त्वन्तकासिलुलितात्पततां विमानात् ॥</vt:lpstr>
      <vt:lpstr>PowerPoint Presentation</vt:lpstr>
      <vt:lpstr>Sant Sakhu Bai</vt:lpstr>
      <vt:lpstr>Tolerance Personified</vt:lpstr>
      <vt:lpstr>Tolerant Bhakta Prahlad</vt:lpstr>
      <vt:lpstr>PowerPoint Presentation</vt:lpstr>
      <vt:lpstr>PowerPoint Presentation</vt:lpstr>
      <vt:lpstr>PowerPoint Presentation</vt:lpstr>
      <vt:lpstr>Prayer unto lotus feet of Gurudeva  that I may please learn how to …</vt:lpstr>
      <vt:lpstr>PowerPoint Presentation</vt:lpstr>
      <vt:lpstr>हरे कृष्णा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Nature, the Enjoyer and Consciousness  Chapter 13</dc:title>
  <dc:creator>Prasad, Manoj K</dc:creator>
  <cp:lastModifiedBy>Prasad, Manoj K</cp:lastModifiedBy>
  <cp:revision>354</cp:revision>
  <dcterms:created xsi:type="dcterms:W3CDTF">2021-02-03T00:09:29Z</dcterms:created>
  <dcterms:modified xsi:type="dcterms:W3CDTF">2021-06-17T12:29:52Z</dcterms:modified>
</cp:coreProperties>
</file>